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3" r:id="rId2"/>
  </p:sldMasterIdLst>
  <p:notesMasterIdLst>
    <p:notesMasterId r:id="rId72"/>
  </p:notesMasterIdLst>
  <p:handoutMasterIdLst>
    <p:handoutMasterId r:id="rId73"/>
  </p:handoutMasterIdLst>
  <p:sldIdLst>
    <p:sldId id="1282" r:id="rId3"/>
    <p:sldId id="1411" r:id="rId4"/>
    <p:sldId id="1298" r:id="rId5"/>
    <p:sldId id="1203" r:id="rId6"/>
    <p:sldId id="382" r:id="rId7"/>
    <p:sldId id="1299" r:id="rId8"/>
    <p:sldId id="1280" r:id="rId9"/>
    <p:sldId id="1221" r:id="rId10"/>
    <p:sldId id="1222" r:id="rId11"/>
    <p:sldId id="1204" r:id="rId12"/>
    <p:sldId id="1208" r:id="rId13"/>
    <p:sldId id="1214" r:id="rId14"/>
    <p:sldId id="1219" r:id="rId15"/>
    <p:sldId id="1413" r:id="rId16"/>
    <p:sldId id="1306" r:id="rId17"/>
    <p:sldId id="1309" r:id="rId18"/>
    <p:sldId id="1328" r:id="rId19"/>
    <p:sldId id="1310" r:id="rId20"/>
    <p:sldId id="1311" r:id="rId21"/>
    <p:sldId id="1239" r:id="rId22"/>
    <p:sldId id="1251" r:id="rId23"/>
    <p:sldId id="1346" r:id="rId24"/>
    <p:sldId id="1338" r:id="rId25"/>
    <p:sldId id="1342" r:id="rId26"/>
    <p:sldId id="1345" r:id="rId27"/>
    <p:sldId id="1400" r:id="rId28"/>
    <p:sldId id="1402" r:id="rId29"/>
    <p:sldId id="1347" r:id="rId30"/>
    <p:sldId id="1348" r:id="rId31"/>
    <p:sldId id="1405" r:id="rId32"/>
    <p:sldId id="1260" r:id="rId33"/>
    <p:sldId id="1261" r:id="rId34"/>
    <p:sldId id="1262" r:id="rId35"/>
    <p:sldId id="1291" r:id="rId36"/>
    <p:sldId id="1412" r:id="rId37"/>
    <p:sldId id="1416" r:id="rId38"/>
    <p:sldId id="256" r:id="rId39"/>
    <p:sldId id="261" r:id="rId40"/>
    <p:sldId id="336" r:id="rId41"/>
    <p:sldId id="262" r:id="rId42"/>
    <p:sldId id="263" r:id="rId43"/>
    <p:sldId id="264" r:id="rId44"/>
    <p:sldId id="268" r:id="rId45"/>
    <p:sldId id="265" r:id="rId46"/>
    <p:sldId id="284" r:id="rId47"/>
    <p:sldId id="276" r:id="rId48"/>
    <p:sldId id="277" r:id="rId49"/>
    <p:sldId id="282" r:id="rId50"/>
    <p:sldId id="267" r:id="rId51"/>
    <p:sldId id="286" r:id="rId52"/>
    <p:sldId id="287" r:id="rId53"/>
    <p:sldId id="269" r:id="rId54"/>
    <p:sldId id="280" r:id="rId55"/>
    <p:sldId id="290" r:id="rId56"/>
    <p:sldId id="273" r:id="rId57"/>
    <p:sldId id="289" r:id="rId58"/>
    <p:sldId id="291" r:id="rId59"/>
    <p:sldId id="272" r:id="rId60"/>
    <p:sldId id="1414" r:id="rId61"/>
    <p:sldId id="292" r:id="rId62"/>
    <p:sldId id="293" r:id="rId63"/>
    <p:sldId id="296" r:id="rId64"/>
    <p:sldId id="295" r:id="rId65"/>
    <p:sldId id="302" r:id="rId66"/>
    <p:sldId id="279" r:id="rId67"/>
    <p:sldId id="278" r:id="rId68"/>
    <p:sldId id="298" r:id="rId69"/>
    <p:sldId id="299" r:id="rId70"/>
    <p:sldId id="345" r:id="rId71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4C4"/>
    <a:srgbClr val="800000"/>
    <a:srgbClr val="1F4E79"/>
    <a:srgbClr val="187586"/>
    <a:srgbClr val="A0A7AE"/>
    <a:srgbClr val="ACB9C2"/>
    <a:srgbClr val="B4B4B4"/>
    <a:srgbClr val="F6F4F5"/>
    <a:srgbClr val="0033CC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815" autoAdjust="0"/>
    <p:restoredTop sz="93164"/>
  </p:normalViewPr>
  <p:slideViewPr>
    <p:cSldViewPr>
      <p:cViewPr varScale="1">
        <p:scale>
          <a:sx n="72" d="100"/>
          <a:sy n="72" d="100"/>
        </p:scale>
        <p:origin x="60" y="630"/>
      </p:cViewPr>
      <p:guideLst>
        <p:guide orient="horz" pos="2208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192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1EC6E-7C1B-4CCC-AC02-C192A590F48A}" type="doc">
      <dgm:prSet loTypeId="urn:microsoft.com/office/officeart/2005/8/layout/hProcess9" loCatId="process" qsTypeId="urn:microsoft.com/office/officeart/2005/8/quickstyle/simple1" qsCatId="simple" csTypeId="urn:microsoft.com/office/officeart/2005/8/colors/colorful1#2" csCatId="colorful" phldr="1"/>
      <dgm:spPr/>
    </dgm:pt>
    <dgm:pt modelId="{F4830609-7DA9-43F2-B7B1-AE0297EE2C3B}">
      <dgm:prSet phldrT="[Text]"/>
      <dgm:spPr/>
      <dgm:t>
        <a:bodyPr/>
        <a:lstStyle/>
        <a:p>
          <a:r>
            <a:rPr lang="en-US" b="1" dirty="0" err="1"/>
            <a:t>Informasi</a:t>
          </a:r>
          <a:endParaRPr lang="en-US" b="1" dirty="0"/>
        </a:p>
      </dgm:t>
    </dgm:pt>
    <dgm:pt modelId="{9FF4D779-1DDF-414B-93CF-9EE4EC5FFB32}" type="parTrans" cxnId="{2F43E67B-7864-4E58-A901-EDC6904B1E05}">
      <dgm:prSet/>
      <dgm:spPr/>
      <dgm:t>
        <a:bodyPr/>
        <a:lstStyle/>
        <a:p>
          <a:endParaRPr lang="en-US" b="1"/>
        </a:p>
      </dgm:t>
    </dgm:pt>
    <dgm:pt modelId="{E014FC16-1402-4BDE-BA12-34D37F6FD17C}" type="sibTrans" cxnId="{2F43E67B-7864-4E58-A901-EDC6904B1E05}">
      <dgm:prSet/>
      <dgm:spPr/>
      <dgm:t>
        <a:bodyPr/>
        <a:lstStyle/>
        <a:p>
          <a:endParaRPr lang="en-US" b="1"/>
        </a:p>
      </dgm:t>
    </dgm:pt>
    <dgm:pt modelId="{A0FA89A5-9252-4264-9608-DE868EA2841C}">
      <dgm:prSet phldrT="[Text]"/>
      <dgm:spPr/>
      <dgm:t>
        <a:bodyPr/>
        <a:lstStyle/>
        <a:p>
          <a:r>
            <a:rPr lang="en-US" b="1" dirty="0" err="1"/>
            <a:t>Persepsi</a:t>
          </a:r>
          <a:endParaRPr lang="en-US" b="1" dirty="0"/>
        </a:p>
      </dgm:t>
    </dgm:pt>
    <dgm:pt modelId="{912D21F6-CC50-416F-A20A-BDD2E97D5A23}" type="parTrans" cxnId="{A80E9E1C-C26A-4587-8B51-0BBBC819C981}">
      <dgm:prSet/>
      <dgm:spPr/>
      <dgm:t>
        <a:bodyPr/>
        <a:lstStyle/>
        <a:p>
          <a:endParaRPr lang="en-US" b="1"/>
        </a:p>
      </dgm:t>
    </dgm:pt>
    <dgm:pt modelId="{9203C633-080E-4131-8B65-29E07B335DA2}" type="sibTrans" cxnId="{A80E9E1C-C26A-4587-8B51-0BBBC819C981}">
      <dgm:prSet/>
      <dgm:spPr/>
      <dgm:t>
        <a:bodyPr/>
        <a:lstStyle/>
        <a:p>
          <a:endParaRPr lang="en-US" b="1"/>
        </a:p>
      </dgm:t>
    </dgm:pt>
    <dgm:pt modelId="{8C6935D3-8832-466C-8651-E93AB599BB14}">
      <dgm:prSet phldrT="[Text]"/>
      <dgm:spPr/>
      <dgm:t>
        <a:bodyPr/>
        <a:lstStyle/>
        <a:p>
          <a:r>
            <a:rPr lang="en-US" b="1" dirty="0" err="1"/>
            <a:t>Perilaku</a:t>
          </a:r>
          <a:endParaRPr lang="en-US" b="1" dirty="0"/>
        </a:p>
      </dgm:t>
    </dgm:pt>
    <dgm:pt modelId="{BABB3428-80A4-4FBA-B63C-6E8D0433AB2A}" type="parTrans" cxnId="{5677B563-81B1-4438-A0D8-BCAB021AC8FF}">
      <dgm:prSet/>
      <dgm:spPr/>
      <dgm:t>
        <a:bodyPr/>
        <a:lstStyle/>
        <a:p>
          <a:endParaRPr lang="en-US" b="1"/>
        </a:p>
      </dgm:t>
    </dgm:pt>
    <dgm:pt modelId="{8C3E5122-2A3E-48B4-ACEF-BEE19EE45C4E}" type="sibTrans" cxnId="{5677B563-81B1-4438-A0D8-BCAB021AC8FF}">
      <dgm:prSet/>
      <dgm:spPr/>
      <dgm:t>
        <a:bodyPr/>
        <a:lstStyle/>
        <a:p>
          <a:endParaRPr lang="en-US" b="1"/>
        </a:p>
      </dgm:t>
    </dgm:pt>
    <dgm:pt modelId="{7106A28E-CCF3-4F82-82AE-5196BC649A17}">
      <dgm:prSet phldrT="[Text]"/>
      <dgm:spPr/>
      <dgm:t>
        <a:bodyPr/>
        <a:lstStyle/>
        <a:p>
          <a:r>
            <a:rPr lang="en-US" b="1" dirty="0" err="1"/>
            <a:t>Pola</a:t>
          </a:r>
          <a:r>
            <a:rPr lang="en-US" b="1" dirty="0"/>
            <a:t> </a:t>
          </a:r>
          <a:r>
            <a:rPr lang="en-US" b="1" dirty="0" err="1"/>
            <a:t>Pikir</a:t>
          </a:r>
          <a:endParaRPr lang="en-US" b="1" dirty="0"/>
        </a:p>
      </dgm:t>
    </dgm:pt>
    <dgm:pt modelId="{0D1437BC-9A60-40A3-BD6F-4399FBA0D676}" type="parTrans" cxnId="{EE272313-3D8E-4449-88D8-A152541918D1}">
      <dgm:prSet/>
      <dgm:spPr/>
      <dgm:t>
        <a:bodyPr/>
        <a:lstStyle/>
        <a:p>
          <a:endParaRPr lang="en-US"/>
        </a:p>
      </dgm:t>
    </dgm:pt>
    <dgm:pt modelId="{9883340F-1522-408D-8596-42AD037717EC}" type="sibTrans" cxnId="{EE272313-3D8E-4449-88D8-A152541918D1}">
      <dgm:prSet/>
      <dgm:spPr/>
      <dgm:t>
        <a:bodyPr/>
        <a:lstStyle/>
        <a:p>
          <a:endParaRPr lang="en-US"/>
        </a:p>
      </dgm:t>
    </dgm:pt>
    <dgm:pt modelId="{69EB0950-B4CC-40AA-A676-1FC54D8417E9}" type="pres">
      <dgm:prSet presAssocID="{B321EC6E-7C1B-4CCC-AC02-C192A590F48A}" presName="CompostProcess" presStyleCnt="0">
        <dgm:presLayoutVars>
          <dgm:dir/>
          <dgm:resizeHandles val="exact"/>
        </dgm:presLayoutVars>
      </dgm:prSet>
      <dgm:spPr/>
    </dgm:pt>
    <dgm:pt modelId="{E54F2ACB-987F-4ABD-A126-08B91BA7A2F0}" type="pres">
      <dgm:prSet presAssocID="{B321EC6E-7C1B-4CCC-AC02-C192A590F48A}" presName="arrow" presStyleLbl="bgShp" presStyleIdx="0" presStyleCnt="1" custLinFactNeighborX="-2941" custLinFactNeighborY="14375"/>
      <dgm:spPr/>
    </dgm:pt>
    <dgm:pt modelId="{1D439CA4-EAFE-4616-994A-3A0E892E6A58}" type="pres">
      <dgm:prSet presAssocID="{B321EC6E-7C1B-4CCC-AC02-C192A590F48A}" presName="linearProcess" presStyleCnt="0"/>
      <dgm:spPr/>
    </dgm:pt>
    <dgm:pt modelId="{33B8A4E7-2DC6-44AA-83D3-E96220D4F1B7}" type="pres">
      <dgm:prSet presAssocID="{F4830609-7DA9-43F2-B7B1-AE0297EE2C3B}" presName="textNode" presStyleLbl="node1" presStyleIdx="0" presStyleCnt="4">
        <dgm:presLayoutVars>
          <dgm:bulletEnabled val="1"/>
        </dgm:presLayoutVars>
      </dgm:prSet>
      <dgm:spPr/>
    </dgm:pt>
    <dgm:pt modelId="{2AF00966-00B1-4106-BE2C-26AA7D3405E9}" type="pres">
      <dgm:prSet presAssocID="{E014FC16-1402-4BDE-BA12-34D37F6FD17C}" presName="sibTrans" presStyleCnt="0"/>
      <dgm:spPr/>
    </dgm:pt>
    <dgm:pt modelId="{F7777D23-D348-4CE9-8F36-E9D4853A7CE9}" type="pres">
      <dgm:prSet presAssocID="{7106A28E-CCF3-4F82-82AE-5196BC649A17}" presName="textNode" presStyleLbl="node1" presStyleIdx="1" presStyleCnt="4">
        <dgm:presLayoutVars>
          <dgm:bulletEnabled val="1"/>
        </dgm:presLayoutVars>
      </dgm:prSet>
      <dgm:spPr/>
    </dgm:pt>
    <dgm:pt modelId="{BDCA4110-8584-4A7D-9880-39627BCFB685}" type="pres">
      <dgm:prSet presAssocID="{9883340F-1522-408D-8596-42AD037717EC}" presName="sibTrans" presStyleCnt="0"/>
      <dgm:spPr/>
    </dgm:pt>
    <dgm:pt modelId="{F4922D47-63BF-46FA-98ED-277A552113C0}" type="pres">
      <dgm:prSet presAssocID="{A0FA89A5-9252-4264-9608-DE868EA2841C}" presName="textNode" presStyleLbl="node1" presStyleIdx="2" presStyleCnt="4" custLinFactNeighborX="-4014" custLinFactNeighborY="0">
        <dgm:presLayoutVars>
          <dgm:bulletEnabled val="1"/>
        </dgm:presLayoutVars>
      </dgm:prSet>
      <dgm:spPr/>
    </dgm:pt>
    <dgm:pt modelId="{27C3F0B6-E497-4252-9E1F-B5F02432D25E}" type="pres">
      <dgm:prSet presAssocID="{9203C633-080E-4131-8B65-29E07B335DA2}" presName="sibTrans" presStyleCnt="0"/>
      <dgm:spPr/>
    </dgm:pt>
    <dgm:pt modelId="{40E3FB61-00C7-445C-A574-1032A811A517}" type="pres">
      <dgm:prSet presAssocID="{8C6935D3-8832-466C-8651-E93AB599BB1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C7B22B07-4736-44A5-B11E-17CAAD45FF7A}" type="presOf" srcId="{A0FA89A5-9252-4264-9608-DE868EA2841C}" destId="{F4922D47-63BF-46FA-98ED-277A552113C0}" srcOrd="0" destOrd="0" presId="urn:microsoft.com/office/officeart/2005/8/layout/hProcess9"/>
    <dgm:cxn modelId="{2B33170B-CD6F-4B3E-B289-718819BB2E7A}" type="presOf" srcId="{8C6935D3-8832-466C-8651-E93AB599BB14}" destId="{40E3FB61-00C7-445C-A574-1032A811A517}" srcOrd="0" destOrd="0" presId="urn:microsoft.com/office/officeart/2005/8/layout/hProcess9"/>
    <dgm:cxn modelId="{EE272313-3D8E-4449-88D8-A152541918D1}" srcId="{B321EC6E-7C1B-4CCC-AC02-C192A590F48A}" destId="{7106A28E-CCF3-4F82-82AE-5196BC649A17}" srcOrd="1" destOrd="0" parTransId="{0D1437BC-9A60-40A3-BD6F-4399FBA0D676}" sibTransId="{9883340F-1522-408D-8596-42AD037717EC}"/>
    <dgm:cxn modelId="{A80E9E1C-C26A-4587-8B51-0BBBC819C981}" srcId="{B321EC6E-7C1B-4CCC-AC02-C192A590F48A}" destId="{A0FA89A5-9252-4264-9608-DE868EA2841C}" srcOrd="2" destOrd="0" parTransId="{912D21F6-CC50-416F-A20A-BDD2E97D5A23}" sibTransId="{9203C633-080E-4131-8B65-29E07B335DA2}"/>
    <dgm:cxn modelId="{5677B563-81B1-4438-A0D8-BCAB021AC8FF}" srcId="{B321EC6E-7C1B-4CCC-AC02-C192A590F48A}" destId="{8C6935D3-8832-466C-8651-E93AB599BB14}" srcOrd="3" destOrd="0" parTransId="{BABB3428-80A4-4FBA-B63C-6E8D0433AB2A}" sibTransId="{8C3E5122-2A3E-48B4-ACEF-BEE19EE45C4E}"/>
    <dgm:cxn modelId="{FA971652-61A9-453D-8535-7C0E33195E22}" type="presOf" srcId="{F4830609-7DA9-43F2-B7B1-AE0297EE2C3B}" destId="{33B8A4E7-2DC6-44AA-83D3-E96220D4F1B7}" srcOrd="0" destOrd="0" presId="urn:microsoft.com/office/officeart/2005/8/layout/hProcess9"/>
    <dgm:cxn modelId="{2F43E67B-7864-4E58-A901-EDC6904B1E05}" srcId="{B321EC6E-7C1B-4CCC-AC02-C192A590F48A}" destId="{F4830609-7DA9-43F2-B7B1-AE0297EE2C3B}" srcOrd="0" destOrd="0" parTransId="{9FF4D779-1DDF-414B-93CF-9EE4EC5FFB32}" sibTransId="{E014FC16-1402-4BDE-BA12-34D37F6FD17C}"/>
    <dgm:cxn modelId="{4EC832C5-E38E-4A71-BD44-A60655BA7835}" type="presOf" srcId="{7106A28E-CCF3-4F82-82AE-5196BC649A17}" destId="{F7777D23-D348-4CE9-8F36-E9D4853A7CE9}" srcOrd="0" destOrd="0" presId="urn:microsoft.com/office/officeart/2005/8/layout/hProcess9"/>
    <dgm:cxn modelId="{AB922AF3-1C3F-4636-A377-D8D56853608F}" type="presOf" srcId="{B321EC6E-7C1B-4CCC-AC02-C192A590F48A}" destId="{69EB0950-B4CC-40AA-A676-1FC54D8417E9}" srcOrd="0" destOrd="0" presId="urn:microsoft.com/office/officeart/2005/8/layout/hProcess9"/>
    <dgm:cxn modelId="{A5F0951B-227D-4A27-9698-B0CE40F42446}" type="presParOf" srcId="{69EB0950-B4CC-40AA-A676-1FC54D8417E9}" destId="{E54F2ACB-987F-4ABD-A126-08B91BA7A2F0}" srcOrd="0" destOrd="0" presId="urn:microsoft.com/office/officeart/2005/8/layout/hProcess9"/>
    <dgm:cxn modelId="{502CC548-6AC0-477B-BB8B-F4BB5F6784CA}" type="presParOf" srcId="{69EB0950-B4CC-40AA-A676-1FC54D8417E9}" destId="{1D439CA4-EAFE-4616-994A-3A0E892E6A58}" srcOrd="1" destOrd="0" presId="urn:microsoft.com/office/officeart/2005/8/layout/hProcess9"/>
    <dgm:cxn modelId="{0F21BFC5-8192-4B2E-AB86-5735EB003C50}" type="presParOf" srcId="{1D439CA4-EAFE-4616-994A-3A0E892E6A58}" destId="{33B8A4E7-2DC6-44AA-83D3-E96220D4F1B7}" srcOrd="0" destOrd="0" presId="urn:microsoft.com/office/officeart/2005/8/layout/hProcess9"/>
    <dgm:cxn modelId="{58FBF363-075E-4601-A779-75172C29490D}" type="presParOf" srcId="{1D439CA4-EAFE-4616-994A-3A0E892E6A58}" destId="{2AF00966-00B1-4106-BE2C-26AA7D3405E9}" srcOrd="1" destOrd="0" presId="urn:microsoft.com/office/officeart/2005/8/layout/hProcess9"/>
    <dgm:cxn modelId="{A7E6FFE6-F20C-40F8-AF74-3687A0AF9A82}" type="presParOf" srcId="{1D439CA4-EAFE-4616-994A-3A0E892E6A58}" destId="{F7777D23-D348-4CE9-8F36-E9D4853A7CE9}" srcOrd="2" destOrd="0" presId="urn:microsoft.com/office/officeart/2005/8/layout/hProcess9"/>
    <dgm:cxn modelId="{6C8E5E8A-37FE-482C-9BE2-F4E9CA4B8A73}" type="presParOf" srcId="{1D439CA4-EAFE-4616-994A-3A0E892E6A58}" destId="{BDCA4110-8584-4A7D-9880-39627BCFB685}" srcOrd="3" destOrd="0" presId="urn:microsoft.com/office/officeart/2005/8/layout/hProcess9"/>
    <dgm:cxn modelId="{B259C4AA-806A-4BF6-8461-DD65308FACA3}" type="presParOf" srcId="{1D439CA4-EAFE-4616-994A-3A0E892E6A58}" destId="{F4922D47-63BF-46FA-98ED-277A552113C0}" srcOrd="4" destOrd="0" presId="urn:microsoft.com/office/officeart/2005/8/layout/hProcess9"/>
    <dgm:cxn modelId="{8757FCA7-4931-4606-9713-C24C894563D3}" type="presParOf" srcId="{1D439CA4-EAFE-4616-994A-3A0E892E6A58}" destId="{27C3F0B6-E497-4252-9E1F-B5F02432D25E}" srcOrd="5" destOrd="0" presId="urn:microsoft.com/office/officeart/2005/8/layout/hProcess9"/>
    <dgm:cxn modelId="{049C9F00-2E08-40D9-B357-274AE871E169}" type="presParOf" srcId="{1D439CA4-EAFE-4616-994A-3A0E892E6A58}" destId="{40E3FB61-00C7-445C-A574-1032A811A51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F2ACB-987F-4ABD-A126-08B91BA7A2F0}">
      <dsp:nvSpPr>
        <dsp:cNvPr id="0" name=""/>
        <dsp:cNvSpPr/>
      </dsp:nvSpPr>
      <dsp:spPr>
        <a:xfrm>
          <a:off x="421017" y="0"/>
          <a:ext cx="7157085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8A4E7-2DC6-44AA-83D3-E96220D4F1B7}">
      <dsp:nvSpPr>
        <dsp:cNvPr id="0" name=""/>
        <dsp:cNvSpPr/>
      </dsp:nvSpPr>
      <dsp:spPr>
        <a:xfrm>
          <a:off x="102" y="1219199"/>
          <a:ext cx="1950951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/>
            <a:t>Informasi</a:t>
          </a:r>
          <a:endParaRPr lang="en-US" sz="3100" b="1" kern="1200" dirty="0"/>
        </a:p>
      </dsp:txBody>
      <dsp:txXfrm>
        <a:off x="79457" y="1298554"/>
        <a:ext cx="1792241" cy="1466890"/>
      </dsp:txXfrm>
    </dsp:sp>
    <dsp:sp modelId="{F7777D23-D348-4CE9-8F36-E9D4853A7CE9}">
      <dsp:nvSpPr>
        <dsp:cNvPr id="0" name=""/>
        <dsp:cNvSpPr/>
      </dsp:nvSpPr>
      <dsp:spPr>
        <a:xfrm>
          <a:off x="2156417" y="1219199"/>
          <a:ext cx="1950951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/>
            <a:t>Pola</a:t>
          </a:r>
          <a:r>
            <a:rPr lang="en-US" sz="3100" b="1" kern="1200" dirty="0"/>
            <a:t> </a:t>
          </a:r>
          <a:r>
            <a:rPr lang="en-US" sz="3100" b="1" kern="1200" dirty="0" err="1"/>
            <a:t>Pikir</a:t>
          </a:r>
          <a:endParaRPr lang="en-US" sz="3100" b="1" kern="1200" dirty="0"/>
        </a:p>
      </dsp:txBody>
      <dsp:txXfrm>
        <a:off x="2235772" y="1298554"/>
        <a:ext cx="1792241" cy="1466890"/>
      </dsp:txXfrm>
    </dsp:sp>
    <dsp:sp modelId="{F4922D47-63BF-46FA-98ED-277A552113C0}">
      <dsp:nvSpPr>
        <dsp:cNvPr id="0" name=""/>
        <dsp:cNvSpPr/>
      </dsp:nvSpPr>
      <dsp:spPr>
        <a:xfrm>
          <a:off x="4304488" y="1219199"/>
          <a:ext cx="1950951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/>
            <a:t>Persepsi</a:t>
          </a:r>
          <a:endParaRPr lang="en-US" sz="3100" b="1" kern="1200" dirty="0"/>
        </a:p>
      </dsp:txBody>
      <dsp:txXfrm>
        <a:off x="4383843" y="1298554"/>
        <a:ext cx="1792241" cy="1466890"/>
      </dsp:txXfrm>
    </dsp:sp>
    <dsp:sp modelId="{40E3FB61-00C7-445C-A574-1032A811A517}">
      <dsp:nvSpPr>
        <dsp:cNvPr id="0" name=""/>
        <dsp:cNvSpPr/>
      </dsp:nvSpPr>
      <dsp:spPr>
        <a:xfrm>
          <a:off x="6469046" y="1219199"/>
          <a:ext cx="1950951" cy="162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/>
            <a:t>Perilaku</a:t>
          </a:r>
          <a:endParaRPr lang="en-US" sz="3100" b="1" kern="1200" dirty="0"/>
        </a:p>
      </dsp:txBody>
      <dsp:txXfrm>
        <a:off x="6548401" y="1298554"/>
        <a:ext cx="1792241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076713" y="864794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73532752-89A5-4DE3-9BA5-B44245EB5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6475" y="696913"/>
            <a:ext cx="504190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3" y="4423670"/>
            <a:ext cx="5641998" cy="41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3482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AA1BD22C-CD88-40B1-A989-4913CE546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6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8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1163638"/>
            <a:ext cx="4538663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BD75-05BB-4DAB-8A98-975A6ACE15B9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648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96A393B-6E17-3949-A3FD-B3B55B95FC9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FEF7E23-2F4F-494B-B27B-8DCC995688D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12850-BCC8-864B-B53A-4D1431D695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E0247AD-61EA-EC4C-A6BD-0587B651C6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6944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CFCA251-92E5-CF40-B2F8-21920A34D0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79636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68D2617-10A1-A24F-B001-4882B893CB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714549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B412E9-2449-8E49-9130-79897FAF15D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1716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C1EF837-B2C2-BE4D-B65F-5AD1A652B367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888023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1AA18-9DAA-8945-93A4-02C8F84C77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4657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8F60F3-5DE4-E740-AB11-FDD782FF89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07391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750C9DB-E4C4-EC40-A1A9-0F95703DDBD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32312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7C9931E-5663-1543-8D7C-0A071C1D5FB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5CD18E6-9924-BE41-955D-6F06439F8B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716749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A58FC8E-C159-A749-8C73-5A679CE750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80399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7CBE18-F813-EA4E-B580-04B07397309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849614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8050" y="2895600"/>
            <a:ext cx="8228372" cy="1981200"/>
          </a:xfrm>
          <a:noFill/>
        </p:spPr>
        <p:txBody>
          <a:bodyPr anchor="ctr">
            <a:normAutofit/>
          </a:bodyPr>
          <a:lstStyle>
            <a:lvl1pPr algn="ctr">
              <a:defRPr sz="2800" b="1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4950" y="6477002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Program Kerja 1/Rev 00(c) Copyright, Sentral Sistem Agustus 2019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89900" y="6492877"/>
            <a:ext cx="1320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1A2A3F6-D882-4108-8115-9FD713D7B4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53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9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7CF82-60AD-4698-BCD2-65E8EEA1A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5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911B24-210C-AD42-8305-F802AA0F7A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C2AA831-4FA4-4D48-88AE-CD3A1EBF479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BBA64A0-590D-C14B-902C-2A27B6838C92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F471-CC41-7842-93CD-B5C2088F659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19DF20-ADD6-E648-A018-8BC6CFADEC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A906FC-B939-BD40-A4F9-7A78A6DB18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A393723-4502-1049-AD3A-9A387CA791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68EF5D2-6BF9-0B4E-B805-F701942E419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1/Rev 00(c) Copyright, Sentral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0635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6" r:id="rId12"/>
    <p:sldLayoutId id="2147483717" r:id="rId13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Videos\Motivasi\CREATIVITY%20starts%20from%20a%20BELIEF%20(anak%20kecil%20selalu%20percaya)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../Users/Public/Videos/Videos/Video%20change%20paradigma/Two%20Wolves.mp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hyperlink" Target="file:///D:\Videos\Video%20change%20paradigma\Two%20Wolves.mp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Kanban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rgonomics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1000"/>
            <a:ext cx="9892426" cy="2667000"/>
          </a:xfrm>
          <a:solidFill>
            <a:srgbClr val="1F4E79"/>
          </a:solidFill>
        </p:spPr>
        <p:txBody>
          <a:bodyPr>
            <a:normAutofit fontScale="90000"/>
          </a:bodyPr>
          <a:lstStyle/>
          <a:p>
            <a:r>
              <a:rPr lang="id-ID" sz="6600" b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PENERAPAN IMPROVEMENT</a:t>
            </a:r>
            <a:r>
              <a:rPr lang="en-US" sz="6600" b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UNTUK MEN</a:t>
            </a:r>
            <a:r>
              <a:rPr lang="id-ID" sz="6600" b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INGKATKAN KINERJA</a:t>
            </a:r>
            <a:endParaRPr lang="en-US" sz="66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295C96-8CFE-4252-AC43-6FE1CC2C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A3F6-D882-4108-8115-9FD713D7B42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15" descr="D:\H_Miscelleneous\File dari shared doc\logo.png">
            <a:extLst>
              <a:ext uri="{FF2B5EF4-FFF2-40B4-BE49-F238E27FC236}">
                <a16:creationId xmlns:a16="http://schemas.microsoft.com/office/drawing/2014/main" id="{F08FA978-F13C-45EF-A9D9-BBBDB4D2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0027" y="159774"/>
            <a:ext cx="1664983" cy="57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8567F-1E5D-4A31-BAF0-FEC378E9B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b="8173"/>
          <a:stretch/>
        </p:blipFill>
        <p:spPr>
          <a:xfrm>
            <a:off x="1353481" y="152400"/>
            <a:ext cx="4705664" cy="291851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FEB141-D7CE-44CF-A15E-74DDB29246CB}"/>
              </a:ext>
            </a:extLst>
          </p:cNvPr>
          <p:cNvSpPr/>
          <p:nvPr/>
        </p:nvSpPr>
        <p:spPr>
          <a:xfrm>
            <a:off x="0" y="0"/>
            <a:ext cx="3618413" cy="3683726"/>
          </a:xfrm>
          <a:custGeom>
            <a:avLst/>
            <a:gdLst>
              <a:gd name="connsiteX0" fmla="*/ 0 w 3605350"/>
              <a:gd name="connsiteY0" fmla="*/ 0 h 3683726"/>
              <a:gd name="connsiteX1" fmla="*/ 1508436 w 3605350"/>
              <a:gd name="connsiteY1" fmla="*/ 0 h 3683726"/>
              <a:gd name="connsiteX2" fmla="*/ 1508436 w 3605350"/>
              <a:gd name="connsiteY2" fmla="*/ 770709 h 3683726"/>
              <a:gd name="connsiteX3" fmla="*/ 744584 w 3605350"/>
              <a:gd name="connsiteY3" fmla="*/ 770709 h 3683726"/>
              <a:gd name="connsiteX4" fmla="*/ 744584 w 3605350"/>
              <a:gd name="connsiteY4" fmla="*/ 2899955 h 3683726"/>
              <a:gd name="connsiteX5" fmla="*/ 2841498 w 3605350"/>
              <a:gd name="connsiteY5" fmla="*/ 2899955 h 3683726"/>
              <a:gd name="connsiteX6" fmla="*/ 2841498 w 3605350"/>
              <a:gd name="connsiteY6" fmla="*/ 2269671 h 3683726"/>
              <a:gd name="connsiteX7" fmla="*/ 3605350 w 3605350"/>
              <a:gd name="connsiteY7" fmla="*/ 2269671 h 3683726"/>
              <a:gd name="connsiteX8" fmla="*/ 3605350 w 3605350"/>
              <a:gd name="connsiteY8" fmla="*/ 3683726 h 3683726"/>
              <a:gd name="connsiteX9" fmla="*/ 0 w 3605350"/>
              <a:gd name="connsiteY9" fmla="*/ 3683726 h 368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5350" h="3683726">
                <a:moveTo>
                  <a:pt x="0" y="0"/>
                </a:moveTo>
                <a:lnTo>
                  <a:pt x="1508436" y="0"/>
                </a:lnTo>
                <a:lnTo>
                  <a:pt x="1508436" y="770709"/>
                </a:lnTo>
                <a:lnTo>
                  <a:pt x="744584" y="770709"/>
                </a:lnTo>
                <a:lnTo>
                  <a:pt x="744584" y="2899955"/>
                </a:lnTo>
                <a:lnTo>
                  <a:pt x="2841498" y="2899955"/>
                </a:lnTo>
                <a:lnTo>
                  <a:pt x="2841498" y="2269671"/>
                </a:lnTo>
                <a:lnTo>
                  <a:pt x="3605350" y="2269671"/>
                </a:lnTo>
                <a:lnTo>
                  <a:pt x="3605350" y="3683726"/>
                </a:lnTo>
                <a:lnTo>
                  <a:pt x="0" y="3683726"/>
                </a:lnTo>
                <a:close/>
              </a:path>
            </a:pathLst>
          </a:cu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600E13-C8DC-43D5-B940-7B1191ADB8C8}"/>
              </a:ext>
            </a:extLst>
          </p:cNvPr>
          <p:cNvSpPr/>
          <p:nvPr/>
        </p:nvSpPr>
        <p:spPr>
          <a:xfrm>
            <a:off x="1" y="2241910"/>
            <a:ext cx="1384664" cy="1441816"/>
          </a:xfrm>
          <a:custGeom>
            <a:avLst/>
            <a:gdLst>
              <a:gd name="connsiteX0" fmla="*/ 0 w 1384663"/>
              <a:gd name="connsiteY0" fmla="*/ 0 h 1449977"/>
              <a:gd name="connsiteX1" fmla="*/ 753291 w 1384663"/>
              <a:gd name="connsiteY1" fmla="*/ 0 h 1449977"/>
              <a:gd name="connsiteX2" fmla="*/ 753291 w 1384663"/>
              <a:gd name="connsiteY2" fmla="*/ 661852 h 1449977"/>
              <a:gd name="connsiteX3" fmla="*/ 1384663 w 1384663"/>
              <a:gd name="connsiteY3" fmla="*/ 661852 h 1449977"/>
              <a:gd name="connsiteX4" fmla="*/ 1384663 w 1384663"/>
              <a:gd name="connsiteY4" fmla="*/ 1449977 h 1449977"/>
              <a:gd name="connsiteX5" fmla="*/ 0 w 1384663"/>
              <a:gd name="connsiteY5" fmla="*/ 1449977 h 144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663" h="1449977">
                <a:moveTo>
                  <a:pt x="0" y="0"/>
                </a:moveTo>
                <a:lnTo>
                  <a:pt x="753291" y="0"/>
                </a:lnTo>
                <a:lnTo>
                  <a:pt x="753291" y="661852"/>
                </a:lnTo>
                <a:lnTo>
                  <a:pt x="1384663" y="661852"/>
                </a:lnTo>
                <a:lnTo>
                  <a:pt x="1384663" y="1449977"/>
                </a:lnTo>
                <a:lnTo>
                  <a:pt x="0" y="1449977"/>
                </a:lnTo>
                <a:close/>
              </a:path>
            </a:pathLst>
          </a:cu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7552D-03CE-407B-84F5-021879DA5F59}"/>
              </a:ext>
            </a:extLst>
          </p:cNvPr>
          <p:cNvSpPr/>
          <p:nvPr/>
        </p:nvSpPr>
        <p:spPr>
          <a:xfrm>
            <a:off x="4458045" y="2527400"/>
            <a:ext cx="894804" cy="94161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940E4-816A-4685-99DA-D6548B98C71E}"/>
              </a:ext>
            </a:extLst>
          </p:cNvPr>
          <p:cNvSpPr/>
          <p:nvPr/>
        </p:nvSpPr>
        <p:spPr>
          <a:xfrm>
            <a:off x="3745851" y="2911875"/>
            <a:ext cx="1126675" cy="119089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B51C4-6E9B-406C-86CA-38C35BA93208}"/>
              </a:ext>
            </a:extLst>
          </p:cNvPr>
          <p:cNvSpPr/>
          <p:nvPr/>
        </p:nvSpPr>
        <p:spPr>
          <a:xfrm>
            <a:off x="3745851" y="2922224"/>
            <a:ext cx="743876" cy="77370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CA8949-23FA-4194-992C-1E0E3CFA1C26}"/>
              </a:ext>
            </a:extLst>
          </p:cNvPr>
          <p:cNvSpPr txBox="1"/>
          <p:nvPr/>
        </p:nvSpPr>
        <p:spPr>
          <a:xfrm>
            <a:off x="5694605" y="2941079"/>
            <a:ext cx="356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Franklin Gothic Medium Cond" panose="020B0606030402020204" pitchFamily="34" charset="0"/>
              </a:rPr>
              <a:t>Solution For Your Business Improvement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18C0B-BBC2-4982-A9C7-F6DD4B85570E}"/>
              </a:ext>
            </a:extLst>
          </p:cNvPr>
          <p:cNvSpPr txBox="1"/>
          <p:nvPr/>
        </p:nvSpPr>
        <p:spPr>
          <a:xfrm>
            <a:off x="5679574" y="2513773"/>
            <a:ext cx="384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3399"/>
                </a:solidFill>
                <a:latin typeface="Franklin Gothic Medium Cond" panose="020B0606030402020204" pitchFamily="34" charset="0"/>
              </a:rPr>
              <a:t>Sentral</a:t>
            </a:r>
            <a:r>
              <a:rPr lang="en-US" sz="2800" dirty="0">
                <a:solidFill>
                  <a:srgbClr val="003399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2800" dirty="0" err="1">
                <a:solidFill>
                  <a:srgbClr val="003399"/>
                </a:solidFill>
                <a:latin typeface="Franklin Gothic Medium Cond" panose="020B0606030402020204" pitchFamily="34" charset="0"/>
              </a:rPr>
              <a:t>Sistem</a:t>
            </a:r>
            <a:r>
              <a:rPr lang="en-US" sz="2800" dirty="0">
                <a:solidFill>
                  <a:srgbClr val="003399"/>
                </a:solidFill>
                <a:latin typeface="Franklin Gothic Medium Cond" panose="020B0606030402020204" pitchFamily="34" charset="0"/>
              </a:rPr>
              <a:t> Consulting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D421F-416F-4344-8350-49D326183F4D}"/>
              </a:ext>
            </a:extLst>
          </p:cNvPr>
          <p:cNvSpPr txBox="1"/>
          <p:nvPr/>
        </p:nvSpPr>
        <p:spPr>
          <a:xfrm>
            <a:off x="2887974" y="334626"/>
            <a:ext cx="270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Franklin Gothic Medium Cond" panose="020B0606030402020204" pitchFamily="34" charset="0"/>
              </a:rPr>
              <a:t>THERE IS ALWAYS ROOM FOR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06F9BD-DE38-400B-9228-C92896CB0E87}"/>
              </a:ext>
            </a:extLst>
          </p:cNvPr>
          <p:cNvSpPr txBox="1"/>
          <p:nvPr/>
        </p:nvSpPr>
        <p:spPr>
          <a:xfrm>
            <a:off x="2850972" y="550502"/>
            <a:ext cx="3033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7941D"/>
                </a:solidFill>
                <a:latin typeface="Franklin Gothic Medium Cond" panose="020B0606030402020204" pitchFamily="34" charset="0"/>
              </a:rPr>
              <a:t>IMPROVEMENT</a:t>
            </a:r>
            <a:endParaRPr lang="en-US" sz="5400" dirty="0">
              <a:solidFill>
                <a:srgbClr val="F7941D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9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FC3D0-CAF9-45EF-B711-23141240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90700" y="1785784"/>
            <a:ext cx="6858000" cy="3276600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841525" y="152400"/>
            <a:ext cx="6553200" cy="144780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800" b="1" dirty="0" err="1"/>
              <a:t>Kenapa</a:t>
            </a:r>
            <a:r>
              <a:rPr lang="en-US" sz="2800" b="1" dirty="0"/>
              <a:t> </a:t>
            </a:r>
            <a:r>
              <a:rPr lang="id-ID" sz="2800" b="1" dirty="0"/>
              <a:t>IMPROVEMENT</a:t>
            </a:r>
            <a:r>
              <a:rPr lang="en-US" sz="2800" b="1" dirty="0"/>
              <a:t> </a:t>
            </a:r>
            <a:r>
              <a:rPr lang="en-US" sz="2800" b="1" dirty="0" err="1"/>
              <a:t>tidak</a:t>
            </a:r>
            <a:r>
              <a:rPr lang="en-US" sz="2800" b="1" dirty="0"/>
              <a:t> </a:t>
            </a:r>
            <a:r>
              <a:rPr lang="en-US" sz="2800" b="1" dirty="0" err="1"/>
              <a:t>terjadi</a:t>
            </a:r>
            <a:r>
              <a:rPr lang="en-US" sz="2800" b="1" dirty="0"/>
              <a:t>, </a:t>
            </a:r>
            <a:br>
              <a:rPr lang="en-US" sz="2800" b="1" dirty="0"/>
            </a:br>
            <a:r>
              <a:rPr lang="en-US" sz="2800" b="1" dirty="0" err="1"/>
              <a:t>atau</a:t>
            </a:r>
            <a:r>
              <a:rPr lang="en-US" sz="2800" b="1" dirty="0"/>
              <a:t> </a:t>
            </a:r>
            <a:r>
              <a:rPr lang="en-US" sz="2800" b="1" dirty="0" err="1"/>
              <a:t>berjalan</a:t>
            </a:r>
            <a:r>
              <a:rPr lang="en-US" sz="2800" b="1" dirty="0"/>
              <a:t> </a:t>
            </a:r>
            <a:r>
              <a:rPr lang="en-US" sz="2800" b="1" dirty="0" err="1"/>
              <a:t>lambat</a:t>
            </a:r>
            <a:r>
              <a:rPr lang="en-US" sz="2800" b="1" dirty="0"/>
              <a:t>?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143865" y="1736770"/>
            <a:ext cx="6781800" cy="42672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Sudah</a:t>
            </a:r>
            <a:r>
              <a:rPr lang="en-US" sz="2400" b="1" dirty="0"/>
              <a:t> </a:t>
            </a:r>
            <a:r>
              <a:rPr lang="en-US" sz="2400" b="1" dirty="0" err="1"/>
              <a:t>merasa</a:t>
            </a:r>
            <a:r>
              <a:rPr lang="en-US" sz="2400" b="1" dirty="0"/>
              <a:t> </a:t>
            </a:r>
            <a:r>
              <a:rPr lang="en-US" sz="2400" b="1" dirty="0" err="1"/>
              <a:t>cukup</a:t>
            </a:r>
            <a:r>
              <a:rPr lang="en-US" sz="2400" dirty="0"/>
              <a:t>, </a:t>
            </a:r>
            <a:r>
              <a:rPr lang="en-US" sz="2400" dirty="0" err="1"/>
              <a:t>merasa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optimal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Berpikir</a:t>
            </a:r>
            <a:r>
              <a:rPr lang="en-US" sz="2400" b="1" dirty="0"/>
              <a:t> </a:t>
            </a:r>
            <a:r>
              <a:rPr lang="en-US" sz="2400" b="1" dirty="0" err="1"/>
              <a:t>masalah</a:t>
            </a:r>
            <a:r>
              <a:rPr lang="en-US" sz="2400" b="1" dirty="0"/>
              <a:t> </a:t>
            </a:r>
            <a:r>
              <a:rPr lang="en-US" sz="2400" b="1" dirty="0" err="1"/>
              <a:t>terjadi</a:t>
            </a:r>
            <a:r>
              <a:rPr lang="en-US" sz="2400" b="1" dirty="0"/>
              <a:t> </a:t>
            </a:r>
            <a:r>
              <a:rPr lang="en-US" sz="2400" b="1" dirty="0" err="1"/>
              <a:t>karena</a:t>
            </a:r>
            <a:r>
              <a:rPr lang="en-US" sz="2400" b="1" dirty="0"/>
              <a:t> external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Pengetahuan</a:t>
            </a:r>
            <a:r>
              <a:rPr lang="en-US" sz="2400" b="1" dirty="0"/>
              <a:t>, </a:t>
            </a:r>
            <a:r>
              <a:rPr lang="en-US" sz="2400" b="1" dirty="0" err="1"/>
              <a:t>m</a:t>
            </a:r>
            <a:r>
              <a:rPr lang="en-US" sz="2400" dirty="0" err="1"/>
              <a:t>engandalkan</a:t>
            </a:r>
            <a:r>
              <a:rPr lang="en-US" sz="2400" dirty="0"/>
              <a:t> ide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ada</a:t>
            </a:r>
            <a:r>
              <a:rPr lang="en-US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/>
              <a:t>Pelaksanaan</a:t>
            </a:r>
            <a:r>
              <a:rPr lang="en-US" sz="2400" b="1" dirty="0"/>
              <a:t> </a:t>
            </a:r>
          </a:p>
          <a:p>
            <a:pPr marL="1200150" lvl="2" indent="-457200"/>
            <a:r>
              <a:rPr lang="en-US" sz="2400" dirty="0" err="1"/>
              <a:t>Terjebak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rutinitas</a:t>
            </a:r>
            <a:r>
              <a:rPr lang="en-US" sz="2400" dirty="0"/>
              <a:t>,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improvement    </a:t>
            </a:r>
          </a:p>
          <a:p>
            <a:pPr marL="1200150" lvl="2" indent="-457200"/>
            <a:r>
              <a:rPr lang="en-US" sz="2400" dirty="0" err="1"/>
              <a:t>Berhenti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selesai</a:t>
            </a:r>
            <a:r>
              <a:rPr lang="en-US" sz="2400" dirty="0"/>
              <a:t> (PDCA </a:t>
            </a:r>
            <a:r>
              <a:rPr lang="en-US" sz="2400" dirty="0" err="1"/>
              <a:t>keliru</a:t>
            </a:r>
            <a:r>
              <a:rPr lang="en-US" sz="2400" dirty="0"/>
              <a:t>, Plan-Do-Cancel-Again)</a:t>
            </a:r>
          </a:p>
        </p:txBody>
      </p:sp>
      <p:sp>
        <p:nvSpPr>
          <p:cNvPr id="4" name="Action Button: Forward or Next 3">
            <a:hlinkClick r:id="rId3" action="ppaction://hlinkfile" highlightClick="1"/>
          </p:cNvPr>
          <p:cNvSpPr/>
          <p:nvPr/>
        </p:nvSpPr>
        <p:spPr>
          <a:xfrm>
            <a:off x="8915400" y="6248400"/>
            <a:ext cx="609600" cy="457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40368-5FEF-46AC-BA94-4547EE16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9CEF462-EF65-3941-8774-37B9B8C34D0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05638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7800" y="0"/>
            <a:ext cx="8458199" cy="12954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>
                <a:solidFill>
                  <a:schemeClr val="bg1"/>
                </a:solidFill>
              </a:rPr>
              <a:t>Kenapa</a:t>
            </a:r>
            <a:r>
              <a:rPr lang="en-US" sz="2400" b="1" dirty="0">
                <a:solidFill>
                  <a:schemeClr val="bg1"/>
                </a:solidFill>
              </a:rPr>
              <a:t> Bapak </a:t>
            </a:r>
            <a:r>
              <a:rPr lang="en-US" sz="2400" b="1" dirty="0" err="1">
                <a:solidFill>
                  <a:schemeClr val="bg1"/>
                </a:solidFill>
              </a:rPr>
              <a:t>Bingung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b="1" dirty="0" err="1">
                <a:solidFill>
                  <a:schemeClr val="bg1"/>
                </a:solidFill>
              </a:rPr>
              <a:t>Gagal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melakukan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Perubahan</a:t>
            </a:r>
            <a:r>
              <a:rPr lang="en-US" sz="2400" b="1" dirty="0">
                <a:solidFill>
                  <a:schemeClr val="bg1"/>
                </a:solidFill>
              </a:rPr>
              <a:t> ? </a:t>
            </a:r>
            <a:endParaRPr lang="id-ID" sz="2400" b="1" dirty="0">
              <a:solidFill>
                <a:schemeClr val="bg1"/>
              </a:solidFill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800100" y="1643473"/>
            <a:ext cx="8305800" cy="4700588"/>
          </a:xfrm>
        </p:spPr>
        <p:txBody>
          <a:bodyPr>
            <a:normAutofit lnSpcReduction="10000"/>
          </a:bodyPr>
          <a:lstStyle/>
          <a:p>
            <a:pPr marL="0" indent="0">
              <a:buFont typeface="Arial" charset="0"/>
              <a:buNone/>
              <a:defRPr/>
            </a:pPr>
            <a:r>
              <a:rPr lang="en-US" sz="1600" dirty="0" err="1"/>
              <a:t>Bapak</a:t>
            </a:r>
            <a:r>
              <a:rPr lang="en-US" sz="1600" dirty="0"/>
              <a:t> Bingung, manager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diinterview</a:t>
            </a:r>
            <a:r>
              <a:rPr lang="en-US" sz="1600" dirty="0"/>
              <a:t> </a:t>
            </a:r>
            <a:r>
              <a:rPr lang="en-US" sz="1600" dirty="0" err="1"/>
              <a:t>mengenai</a:t>
            </a:r>
            <a:r>
              <a:rPr lang="en-US" sz="1600" dirty="0"/>
              <a:t> </a:t>
            </a:r>
            <a:r>
              <a:rPr lang="en-US" sz="1600" dirty="0" err="1"/>
              <a:t>permasalahan</a:t>
            </a:r>
            <a:r>
              <a:rPr lang="en-US" sz="1600" dirty="0"/>
              <a:t> </a:t>
            </a:r>
            <a:r>
              <a:rPr lang="en-US" sz="1600" b="1" dirty="0" err="1"/>
              <a:t>anak</a:t>
            </a:r>
            <a:r>
              <a:rPr lang="en-US" sz="1600" b="1" dirty="0"/>
              <a:t> </a:t>
            </a:r>
            <a:r>
              <a:rPr lang="en-US" sz="1600" b="1" dirty="0" err="1"/>
              <a:t>buah</a:t>
            </a:r>
            <a:r>
              <a:rPr lang="en-US" sz="1600" b="1" dirty="0"/>
              <a:t> </a:t>
            </a:r>
            <a:r>
              <a:rPr lang="en-US" sz="1600" b="1" dirty="0" err="1"/>
              <a:t>tidak</a:t>
            </a:r>
            <a:r>
              <a:rPr lang="en-US" sz="1600" b="1" dirty="0"/>
              <a:t> </a:t>
            </a:r>
            <a:r>
              <a:rPr lang="en-US" sz="1600" b="1" dirty="0" err="1"/>
              <a:t>konsisten</a:t>
            </a:r>
            <a:r>
              <a:rPr lang="en-US" sz="1600" b="1" dirty="0"/>
              <a:t>  </a:t>
            </a:r>
            <a:r>
              <a:rPr lang="en-US" sz="1600" b="1" dirty="0" err="1"/>
              <a:t>mengikuti</a:t>
            </a:r>
            <a:r>
              <a:rPr lang="en-US" sz="1600" b="1" dirty="0"/>
              <a:t> standard</a:t>
            </a:r>
            <a:r>
              <a:rPr lang="en-US" sz="1600" dirty="0"/>
              <a:t>, </a:t>
            </a:r>
            <a:r>
              <a:rPr lang="en-US" sz="1600" dirty="0" err="1"/>
              <a:t>memberi</a:t>
            </a:r>
            <a:r>
              <a:rPr lang="en-US" sz="1600" dirty="0"/>
              <a:t> </a:t>
            </a:r>
            <a:r>
              <a:rPr lang="en-US" sz="1600" dirty="0" err="1"/>
              <a:t>alasan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 </a:t>
            </a:r>
          </a:p>
          <a:p>
            <a:pPr marL="174625" indent="-174625">
              <a:defRPr/>
            </a:pPr>
            <a:r>
              <a:rPr lang="en-US" sz="1600" dirty="0" err="1"/>
              <a:t>Anak</a:t>
            </a:r>
            <a:r>
              <a:rPr lang="en-US" sz="1600" dirty="0"/>
              <a:t>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bandel-bandel</a:t>
            </a:r>
            <a:r>
              <a:rPr lang="en-US" sz="1600" dirty="0"/>
              <a:t>. </a:t>
            </a:r>
            <a:r>
              <a:rPr lang="en-US" sz="1600" dirty="0" err="1"/>
              <a:t>Ditempat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, </a:t>
            </a:r>
            <a:r>
              <a:rPr lang="en-US" sz="1600" dirty="0" err="1"/>
              <a:t>anak</a:t>
            </a:r>
            <a:r>
              <a:rPr lang="en-US" sz="1600" dirty="0"/>
              <a:t>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gampang</a:t>
            </a:r>
            <a:r>
              <a:rPr lang="en-US" sz="1600" dirty="0"/>
              <a:t> </a:t>
            </a:r>
            <a:r>
              <a:rPr lang="en-US" sz="1600" dirty="0" err="1"/>
              <a:t>diatur</a:t>
            </a:r>
            <a:r>
              <a:rPr lang="en-US" sz="1600" dirty="0"/>
              <a:t>, </a:t>
            </a:r>
            <a:r>
              <a:rPr lang="en-US" sz="1600" dirty="0" err="1"/>
              <a:t>makanya</a:t>
            </a:r>
            <a:r>
              <a:rPr lang="en-US" sz="1600" dirty="0"/>
              <a:t> reject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. </a:t>
            </a:r>
            <a:r>
              <a:rPr lang="en-US" sz="1600" dirty="0" err="1"/>
              <a:t>Bahkan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2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err="1"/>
              <a:t>berturut-turut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</a:t>
            </a:r>
            <a:r>
              <a:rPr lang="en-US" sz="1600" dirty="0" err="1"/>
              <a:t>predikat</a:t>
            </a:r>
            <a:r>
              <a:rPr lang="en-US" sz="1600" dirty="0"/>
              <a:t> supplier </a:t>
            </a:r>
            <a:r>
              <a:rPr lang="en-US" sz="1600" dirty="0" err="1"/>
              <a:t>terbaik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. </a:t>
            </a:r>
          </a:p>
          <a:p>
            <a:pPr marL="174625" indent="-174625">
              <a:defRPr/>
            </a:pPr>
            <a:r>
              <a:rPr lang="en-US" sz="1600" dirty="0" err="1"/>
              <a:t>Terkadang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dirty="0" err="1"/>
              <a:t>dilema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mengikuti</a:t>
            </a:r>
            <a:r>
              <a:rPr lang="en-US" sz="1600" dirty="0"/>
              <a:t> standard </a:t>
            </a:r>
            <a:r>
              <a:rPr lang="en-US" sz="1600" dirty="0" err="1"/>
              <a:t>tapi</a:t>
            </a:r>
            <a:r>
              <a:rPr lang="en-US" sz="1600" dirty="0"/>
              <a:t> </a:t>
            </a:r>
            <a:r>
              <a:rPr lang="en-US" sz="1600" dirty="0" err="1"/>
              <a:t>memberhentikan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sistem </a:t>
            </a:r>
            <a:r>
              <a:rPr lang="en-US" sz="1600" dirty="0" err="1"/>
              <a:t>akal-akalan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mengikuti</a:t>
            </a:r>
            <a:r>
              <a:rPr lang="en-US" sz="1600" dirty="0"/>
              <a:t> standard) yang </a:t>
            </a:r>
            <a:r>
              <a:rPr lang="en-US" sz="1600" dirty="0" err="1"/>
              <a:t>penting</a:t>
            </a:r>
            <a:r>
              <a:rPr lang="en-US" sz="1600" dirty="0"/>
              <a:t> </a:t>
            </a:r>
            <a:r>
              <a:rPr lang="en-US" sz="1600" dirty="0" err="1"/>
              <a:t>outputnya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. </a:t>
            </a:r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disuruh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, </a:t>
            </a:r>
            <a:r>
              <a:rPr lang="en-US" sz="1600" dirty="0" err="1"/>
              <a:t>tentu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melanggar</a:t>
            </a:r>
            <a:r>
              <a:rPr lang="en-US" sz="1600" dirty="0"/>
              <a:t> standard </a:t>
            </a:r>
            <a:r>
              <a:rPr lang="en-US" sz="1600" dirty="0" err="1"/>
              <a:t>tapi</a:t>
            </a:r>
            <a:r>
              <a:rPr lang="en-US" sz="1600" dirty="0"/>
              <a:t> </a:t>
            </a:r>
            <a:r>
              <a:rPr lang="en-US" sz="1600" dirty="0" err="1"/>
              <a:t>outputnya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, </a:t>
            </a:r>
            <a:r>
              <a:rPr lang="en-US" sz="1600" dirty="0" err="1"/>
              <a:t>kalau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,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kehilangan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(productivity </a:t>
            </a:r>
            <a:r>
              <a:rPr lang="en-US" sz="1600" dirty="0" err="1"/>
              <a:t>turun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kirim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</a:t>
            </a:r>
            <a:r>
              <a:rPr lang="en-US" sz="1600" dirty="0" err="1"/>
              <a:t>finalti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Customer).  </a:t>
            </a:r>
            <a:r>
              <a:rPr lang="en-US" sz="1600" dirty="0" err="1"/>
              <a:t>Kenapa</a:t>
            </a:r>
            <a:r>
              <a:rPr lang="en-US" sz="1600" dirty="0"/>
              <a:t> standard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diikuti</a:t>
            </a:r>
            <a:r>
              <a:rPr lang="en-US" sz="1600" dirty="0"/>
              <a:t> ? </a:t>
            </a:r>
            <a:r>
              <a:rPr lang="en-US" sz="1600" dirty="0" err="1"/>
              <a:t>faktornya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: </a:t>
            </a:r>
            <a:r>
              <a:rPr lang="en-US" sz="1600" dirty="0" err="1"/>
              <a:t>misalnya</a:t>
            </a:r>
            <a:r>
              <a:rPr lang="en-US" sz="1600" dirty="0"/>
              <a:t> material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konsisten</a:t>
            </a:r>
            <a:r>
              <a:rPr lang="en-US" sz="1600" dirty="0"/>
              <a:t> </a:t>
            </a:r>
            <a:r>
              <a:rPr lang="en-US" sz="1600" dirty="0" err="1"/>
              <a:t>mutunya</a:t>
            </a:r>
            <a:r>
              <a:rPr lang="en-US" sz="1600" dirty="0"/>
              <a:t>, </a:t>
            </a:r>
            <a:r>
              <a:rPr lang="en-US" sz="1600" dirty="0" err="1"/>
              <a:t>mesin</a:t>
            </a:r>
            <a:r>
              <a:rPr lang="en-US" sz="1600" dirty="0"/>
              <a:t> yang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bermasalah</a:t>
            </a:r>
            <a:r>
              <a:rPr lang="en-US" sz="1600" dirty="0"/>
              <a:t>,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yang </a:t>
            </a:r>
            <a:r>
              <a:rPr lang="en-US" sz="1600" dirty="0" err="1"/>
              <a:t>umurnya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tua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marL="0" indent="0">
              <a:buFont typeface="Arial" charset="0"/>
              <a:buNone/>
              <a:defRPr/>
            </a:pPr>
            <a:endParaRPr lang="en-US" sz="1600" dirty="0"/>
          </a:p>
          <a:p>
            <a:pPr marL="0" indent="0">
              <a:buFont typeface="Arial" charset="0"/>
              <a:buNone/>
              <a:defRPr/>
            </a:pP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diminta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, </a:t>
            </a:r>
            <a:r>
              <a:rPr lang="en-US" sz="1600" dirty="0" err="1"/>
              <a:t>Bapak</a:t>
            </a:r>
            <a:r>
              <a:rPr lang="en-US" sz="1600" dirty="0"/>
              <a:t> Bingung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susah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meruba</a:t>
            </a:r>
            <a:r>
              <a:rPr lang="en-US" sz="1500" dirty="0" err="1"/>
              <a:t>h</a:t>
            </a:r>
            <a:r>
              <a:rPr lang="en-US" sz="1500" dirty="0"/>
              <a:t>, </a:t>
            </a:r>
          </a:p>
          <a:p>
            <a:pPr marL="371475" lvl="1" indent="0">
              <a:buFont typeface="Arial" charset="0"/>
              <a:buNone/>
              <a:defRPr/>
            </a:pPr>
            <a:r>
              <a:rPr lang="en-US" sz="1800" i="1" dirty="0">
                <a:solidFill>
                  <a:srgbClr val="0033CC"/>
                </a:solidFill>
              </a:rPr>
              <a:t>“</a:t>
            </a:r>
            <a:r>
              <a:rPr lang="en-US" sz="1800" i="1" dirty="0" err="1">
                <a:solidFill>
                  <a:srgbClr val="0033CC"/>
                </a:solidFill>
              </a:rPr>
              <a:t>Dulu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saat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bekerja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di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tempat</a:t>
            </a:r>
            <a:r>
              <a:rPr lang="en-US" sz="1800" i="1" dirty="0">
                <a:solidFill>
                  <a:srgbClr val="0033CC"/>
                </a:solidFill>
              </a:rPr>
              <a:t> lama, </a:t>
            </a:r>
            <a:r>
              <a:rPr lang="en-US" sz="1800" i="1" dirty="0" err="1">
                <a:solidFill>
                  <a:srgbClr val="0033CC"/>
                </a:solidFill>
              </a:rPr>
              <a:t>saya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berhasil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membawa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perusahaan</a:t>
            </a:r>
            <a:r>
              <a:rPr lang="en-US" sz="1800" i="1" dirty="0">
                <a:solidFill>
                  <a:srgbClr val="0033CC"/>
                </a:solidFill>
              </a:rPr>
              <a:t> 2x </a:t>
            </a:r>
            <a:r>
              <a:rPr lang="en-US" sz="1800" i="1" dirty="0" err="1">
                <a:solidFill>
                  <a:srgbClr val="0033CC"/>
                </a:solidFill>
              </a:rPr>
              <a:t>mendapatkan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gelar</a:t>
            </a:r>
            <a:r>
              <a:rPr lang="en-US" sz="1800" i="1" dirty="0">
                <a:solidFill>
                  <a:srgbClr val="0033CC"/>
                </a:solidFill>
              </a:rPr>
              <a:t> supplier </a:t>
            </a:r>
            <a:r>
              <a:rPr lang="en-US" sz="1800" i="1" dirty="0" err="1">
                <a:solidFill>
                  <a:srgbClr val="0033CC"/>
                </a:solidFill>
              </a:rPr>
              <a:t>terbaik</a:t>
            </a:r>
            <a:r>
              <a:rPr lang="en-US" sz="1800" i="1" dirty="0">
                <a:solidFill>
                  <a:srgbClr val="0033CC"/>
                </a:solidFill>
              </a:rPr>
              <a:t>, </a:t>
            </a:r>
            <a:r>
              <a:rPr lang="en-US" sz="1800" i="1" dirty="0" err="1">
                <a:solidFill>
                  <a:srgbClr val="0033CC"/>
                </a:solidFill>
              </a:rPr>
              <a:t>namun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di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sini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lingkungannya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beda</a:t>
            </a:r>
            <a:r>
              <a:rPr lang="en-US" sz="1800" i="1" dirty="0">
                <a:solidFill>
                  <a:srgbClr val="0033CC"/>
                </a:solidFill>
              </a:rPr>
              <a:t>, </a:t>
            </a:r>
            <a:r>
              <a:rPr lang="en-US" sz="1800" i="1" dirty="0" err="1">
                <a:solidFill>
                  <a:srgbClr val="0033CC"/>
                </a:solidFill>
              </a:rPr>
              <a:t>tidak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mendukung</a:t>
            </a:r>
            <a:r>
              <a:rPr lang="en-US" sz="1800" i="1" dirty="0">
                <a:solidFill>
                  <a:srgbClr val="0033CC"/>
                </a:solidFill>
              </a:rPr>
              <a:t>. </a:t>
            </a:r>
            <a:r>
              <a:rPr lang="en-US" sz="1800" i="1" dirty="0" err="1">
                <a:solidFill>
                  <a:srgbClr val="0033CC"/>
                </a:solidFill>
              </a:rPr>
              <a:t>Saya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juga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pernah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membicarakan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hal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ini</a:t>
            </a:r>
            <a:r>
              <a:rPr lang="en-US" sz="1800" i="1" dirty="0">
                <a:solidFill>
                  <a:srgbClr val="0033CC"/>
                </a:solidFill>
              </a:rPr>
              <a:t> ke </a:t>
            </a:r>
            <a:r>
              <a:rPr lang="en-US" sz="1800" i="1" dirty="0" err="1">
                <a:solidFill>
                  <a:srgbClr val="0033CC"/>
                </a:solidFill>
              </a:rPr>
              <a:t>Manajemen</a:t>
            </a:r>
            <a:r>
              <a:rPr lang="en-US" sz="1800" i="1" dirty="0">
                <a:solidFill>
                  <a:srgbClr val="0033CC"/>
                </a:solidFill>
              </a:rPr>
              <a:t>, </a:t>
            </a:r>
            <a:r>
              <a:rPr lang="en-US" sz="1800" i="1" dirty="0" err="1">
                <a:solidFill>
                  <a:srgbClr val="0033CC"/>
                </a:solidFill>
              </a:rPr>
              <a:t>namun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Manajemen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malah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balik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bertanya</a:t>
            </a:r>
            <a:r>
              <a:rPr lang="en-US" sz="1800" i="1" dirty="0">
                <a:solidFill>
                  <a:srgbClr val="0033CC"/>
                </a:solidFill>
              </a:rPr>
              <a:t> ke </a:t>
            </a:r>
            <a:r>
              <a:rPr lang="en-US" sz="1800" i="1" dirty="0" err="1">
                <a:solidFill>
                  <a:srgbClr val="0033CC"/>
                </a:solidFill>
              </a:rPr>
              <a:t>saya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solusinya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apa</a:t>
            </a:r>
            <a:r>
              <a:rPr lang="en-US" sz="1800" i="1" dirty="0">
                <a:solidFill>
                  <a:srgbClr val="0033CC"/>
                </a:solidFill>
              </a:rPr>
              <a:t> ? </a:t>
            </a:r>
            <a:r>
              <a:rPr lang="en-US" sz="1800" i="1" dirty="0" err="1">
                <a:solidFill>
                  <a:srgbClr val="0033CC"/>
                </a:solidFill>
              </a:rPr>
              <a:t>Sekarang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ini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daripada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saya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stres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ngomel-ngomel</a:t>
            </a:r>
            <a:r>
              <a:rPr lang="en-US" sz="1800" i="1" dirty="0">
                <a:solidFill>
                  <a:srgbClr val="0033CC"/>
                </a:solidFill>
              </a:rPr>
              <a:t>, </a:t>
            </a:r>
            <a:r>
              <a:rPr lang="en-US" sz="1800" i="1" dirty="0" err="1">
                <a:solidFill>
                  <a:srgbClr val="0033CC"/>
                </a:solidFill>
              </a:rPr>
              <a:t>nanti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juga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malah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dijauhin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orang</a:t>
            </a:r>
            <a:r>
              <a:rPr lang="en-US" sz="1800" i="1" dirty="0">
                <a:solidFill>
                  <a:srgbClr val="0033CC"/>
                </a:solidFill>
              </a:rPr>
              <a:t>, mending </a:t>
            </a:r>
            <a:r>
              <a:rPr lang="en-US" sz="1800" i="1" dirty="0" err="1">
                <a:solidFill>
                  <a:srgbClr val="0033CC"/>
                </a:solidFill>
              </a:rPr>
              <a:t>saya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bekerja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apa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adanya</a:t>
            </a:r>
            <a:r>
              <a:rPr lang="en-US" sz="1800" i="1" dirty="0">
                <a:solidFill>
                  <a:srgbClr val="0033CC"/>
                </a:solidFill>
              </a:rPr>
              <a:t> </a:t>
            </a:r>
            <a:r>
              <a:rPr lang="en-US" sz="1800" i="1" dirty="0" err="1">
                <a:solidFill>
                  <a:srgbClr val="0033CC"/>
                </a:solidFill>
              </a:rPr>
              <a:t>saja</a:t>
            </a:r>
            <a:r>
              <a:rPr lang="en-US" sz="1800" i="1" dirty="0">
                <a:solidFill>
                  <a:srgbClr val="0033CC"/>
                </a:solidFill>
              </a:rPr>
              <a:t>.”    </a:t>
            </a:r>
            <a:r>
              <a:rPr lang="en-US" sz="1800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DB394-2B82-4C14-9981-E5F0CCA5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92430BF-969E-CF46-AF61-EDE13E74EFB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A0449-4C54-42C0-B900-D4C6E2CA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3158359" cy="1295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40172"/>
            <a:ext cx="6604819" cy="1066800"/>
          </a:xfrm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US" sz="3200" b="1" dirty="0" err="1"/>
              <a:t>Menyusun</a:t>
            </a:r>
            <a:r>
              <a:rPr lang="en-US" sz="3200" b="1" dirty="0"/>
              <a:t> Program </a:t>
            </a:r>
            <a:r>
              <a:rPr lang="en-US" sz="3200" b="1" dirty="0" err="1"/>
              <a:t>Kerja</a:t>
            </a:r>
            <a:r>
              <a:rPr lang="en-US" sz="3200" b="1" dirty="0"/>
              <a:t> </a:t>
            </a:r>
            <a:br>
              <a:rPr lang="en-US" sz="3200" b="1" dirty="0"/>
            </a:br>
            <a:r>
              <a:rPr lang="en-US" sz="3200" b="1" dirty="0" err="1"/>
              <a:t>harus</a:t>
            </a:r>
            <a:r>
              <a:rPr lang="en-US" sz="3200" b="1" dirty="0"/>
              <a:t> </a:t>
            </a:r>
            <a:r>
              <a:rPr lang="en-US" sz="3200" b="1" dirty="0" err="1"/>
              <a:t>berdasarkan</a:t>
            </a:r>
            <a:r>
              <a:rPr lang="en-US" sz="3200" b="1" dirty="0"/>
              <a:t> data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fakta</a:t>
            </a:r>
            <a:endParaRPr lang="en-US" sz="3200" b="1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773827"/>
            <a:ext cx="7620000" cy="4038600"/>
          </a:xfrm>
        </p:spPr>
        <p:txBody>
          <a:bodyPr>
            <a:noAutofit/>
          </a:bodyPr>
          <a:lstStyle/>
          <a:p>
            <a:r>
              <a:rPr lang="en-US" sz="2125" dirty="0"/>
              <a:t>Perusahaan XYZ </a:t>
            </a:r>
            <a:r>
              <a:rPr lang="en-US" sz="2125" dirty="0" err="1"/>
              <a:t>mempunyai</a:t>
            </a:r>
            <a:r>
              <a:rPr lang="en-US" sz="2125" dirty="0"/>
              <a:t> Target :  </a:t>
            </a:r>
            <a:r>
              <a:rPr lang="en-US" sz="2125" b="1" dirty="0" err="1"/>
              <a:t>Menaikkan</a:t>
            </a:r>
            <a:r>
              <a:rPr lang="en-US" sz="2125" b="1" dirty="0"/>
              <a:t> profit </a:t>
            </a:r>
          </a:p>
          <a:p>
            <a:r>
              <a:rPr lang="en-US" sz="2125" b="1" dirty="0" err="1"/>
              <a:t>Analisa</a:t>
            </a:r>
            <a:r>
              <a:rPr lang="en-US" sz="2125" b="1" dirty="0"/>
              <a:t> </a:t>
            </a:r>
            <a:r>
              <a:rPr lang="en-US" sz="2125" b="1" dirty="0" err="1"/>
              <a:t>kondisi</a:t>
            </a:r>
            <a:r>
              <a:rPr lang="en-US" sz="2125" b="1" dirty="0"/>
              <a:t> </a:t>
            </a:r>
            <a:r>
              <a:rPr lang="en-US" sz="2125" b="1" dirty="0" err="1"/>
              <a:t>saat</a:t>
            </a:r>
            <a:r>
              <a:rPr lang="en-US" sz="2125" b="1" dirty="0"/>
              <a:t> </a:t>
            </a:r>
            <a:r>
              <a:rPr lang="en-US" sz="2125" b="1" dirty="0" err="1"/>
              <a:t>ini</a:t>
            </a:r>
            <a:r>
              <a:rPr lang="en-US" sz="2125" b="1" dirty="0"/>
              <a:t> </a:t>
            </a:r>
          </a:p>
          <a:p>
            <a:pPr lvl="1"/>
            <a:r>
              <a:rPr lang="en-US" sz="1925" dirty="0"/>
              <a:t>Perusahaan </a:t>
            </a:r>
            <a:r>
              <a:rPr lang="en-US" sz="1925" dirty="0" err="1"/>
              <a:t>memiliki</a:t>
            </a:r>
            <a:r>
              <a:rPr lang="en-US" sz="1925" dirty="0"/>
              <a:t> 10 </a:t>
            </a:r>
            <a:r>
              <a:rPr lang="en-US" sz="1925" dirty="0" err="1"/>
              <a:t>jenis</a:t>
            </a:r>
            <a:r>
              <a:rPr lang="en-US" sz="1925" dirty="0"/>
              <a:t> </a:t>
            </a:r>
            <a:r>
              <a:rPr lang="en-US" sz="1925" dirty="0" err="1"/>
              <a:t>produk</a:t>
            </a:r>
            <a:r>
              <a:rPr lang="en-US" sz="1925" dirty="0"/>
              <a:t>.</a:t>
            </a:r>
          </a:p>
          <a:p>
            <a:pPr lvl="1"/>
            <a:r>
              <a:rPr lang="en-US" sz="1925" dirty="0" err="1"/>
              <a:t>Produk</a:t>
            </a:r>
            <a:r>
              <a:rPr lang="en-US" sz="1925" dirty="0"/>
              <a:t> B </a:t>
            </a:r>
            <a:r>
              <a:rPr lang="en-US" sz="1925" dirty="0" err="1"/>
              <a:t>memiliki</a:t>
            </a:r>
            <a:r>
              <a:rPr lang="en-US" sz="1925" dirty="0"/>
              <a:t> profit </a:t>
            </a:r>
            <a:r>
              <a:rPr lang="en-US" sz="1925" dirty="0" err="1"/>
              <a:t>lebih</a:t>
            </a:r>
            <a:r>
              <a:rPr lang="en-US" sz="1925" dirty="0"/>
              <a:t> </a:t>
            </a:r>
            <a:r>
              <a:rPr lang="en-US" sz="1925" dirty="0" err="1"/>
              <a:t>besar</a:t>
            </a:r>
            <a:r>
              <a:rPr lang="en-US" sz="1925" dirty="0"/>
              <a:t> </a:t>
            </a:r>
            <a:r>
              <a:rPr lang="en-US" sz="1925" dirty="0" err="1"/>
              <a:t>karena</a:t>
            </a:r>
            <a:r>
              <a:rPr lang="en-US" sz="1925" dirty="0"/>
              <a:t> </a:t>
            </a:r>
            <a:r>
              <a:rPr lang="en-US" sz="1925" dirty="0" err="1"/>
              <a:t>materialnya</a:t>
            </a:r>
            <a:r>
              <a:rPr lang="en-US" sz="1925" dirty="0"/>
              <a:t> </a:t>
            </a:r>
            <a:r>
              <a:rPr lang="en-US" sz="1925" dirty="0" err="1"/>
              <a:t>di</a:t>
            </a:r>
            <a:r>
              <a:rPr lang="en-US" sz="1925" dirty="0"/>
              <a:t> </a:t>
            </a:r>
            <a:r>
              <a:rPr lang="en-US" sz="1925" dirty="0" err="1"/>
              <a:t>produksi</a:t>
            </a:r>
            <a:r>
              <a:rPr lang="en-US" sz="1925" dirty="0"/>
              <a:t> </a:t>
            </a:r>
            <a:r>
              <a:rPr lang="en-US" sz="1925" dirty="0" err="1"/>
              <a:t>sendiri</a:t>
            </a:r>
            <a:r>
              <a:rPr lang="en-US" sz="1925" dirty="0"/>
              <a:t>. </a:t>
            </a:r>
          </a:p>
          <a:p>
            <a:pPr lvl="1"/>
            <a:r>
              <a:rPr lang="en-US" sz="1925" dirty="0" err="1"/>
              <a:t>Produk</a:t>
            </a:r>
            <a:r>
              <a:rPr lang="en-US" sz="1925" dirty="0"/>
              <a:t> C </a:t>
            </a:r>
            <a:r>
              <a:rPr lang="en-US" sz="1925" dirty="0" err="1"/>
              <a:t>kompetitornya</a:t>
            </a:r>
            <a:r>
              <a:rPr lang="en-US" sz="1925" dirty="0"/>
              <a:t> </a:t>
            </a:r>
            <a:r>
              <a:rPr lang="en-US" sz="1925" dirty="0" err="1"/>
              <a:t>adalah</a:t>
            </a:r>
            <a:r>
              <a:rPr lang="en-US" sz="1925" dirty="0"/>
              <a:t> </a:t>
            </a:r>
            <a:r>
              <a:rPr lang="en-US" sz="1925" dirty="0" err="1"/>
              <a:t>produk</a:t>
            </a:r>
            <a:r>
              <a:rPr lang="en-US" sz="1925" dirty="0"/>
              <a:t> </a:t>
            </a:r>
            <a:r>
              <a:rPr lang="en-US" sz="1925" dirty="0" err="1"/>
              <a:t>impor</a:t>
            </a:r>
            <a:r>
              <a:rPr lang="en-US" sz="1925" dirty="0"/>
              <a:t> </a:t>
            </a:r>
            <a:r>
              <a:rPr lang="en-US" sz="1925" dirty="0" err="1"/>
              <a:t>dengan</a:t>
            </a:r>
            <a:r>
              <a:rPr lang="en-US" sz="1925" dirty="0"/>
              <a:t> </a:t>
            </a:r>
            <a:r>
              <a:rPr lang="en-US" sz="1925" dirty="0" err="1"/>
              <a:t>harga</a:t>
            </a:r>
            <a:r>
              <a:rPr lang="en-US" sz="1925" dirty="0"/>
              <a:t> 40% </a:t>
            </a:r>
            <a:r>
              <a:rPr lang="en-US" sz="1925" dirty="0" err="1"/>
              <a:t>lebih</a:t>
            </a:r>
            <a:r>
              <a:rPr lang="en-US" sz="1925" dirty="0"/>
              <a:t> </a:t>
            </a:r>
            <a:r>
              <a:rPr lang="en-US" sz="1925" dirty="0" err="1"/>
              <a:t>mahal</a:t>
            </a:r>
            <a:r>
              <a:rPr lang="en-US" sz="1925" dirty="0"/>
              <a:t>. </a:t>
            </a:r>
          </a:p>
          <a:p>
            <a:pPr lvl="1"/>
            <a:r>
              <a:rPr lang="en-US" sz="1925" dirty="0" err="1"/>
              <a:t>Saat</a:t>
            </a:r>
            <a:r>
              <a:rPr lang="en-US" sz="1925" dirty="0"/>
              <a:t> </a:t>
            </a:r>
            <a:r>
              <a:rPr lang="en-US" sz="1925" dirty="0" err="1"/>
              <a:t>ini</a:t>
            </a:r>
            <a:r>
              <a:rPr lang="en-US" sz="1925" dirty="0"/>
              <a:t> 70% </a:t>
            </a:r>
            <a:r>
              <a:rPr lang="en-US" sz="1925" dirty="0" err="1"/>
              <a:t>pemenuhan</a:t>
            </a:r>
            <a:r>
              <a:rPr lang="en-US" sz="1925" dirty="0"/>
              <a:t> </a:t>
            </a:r>
            <a:r>
              <a:rPr lang="en-US" sz="1925" dirty="0" err="1"/>
              <a:t>kebutuhan</a:t>
            </a:r>
            <a:r>
              <a:rPr lang="en-US" sz="1925" dirty="0"/>
              <a:t> </a:t>
            </a:r>
            <a:r>
              <a:rPr lang="en-US" sz="1925" dirty="0" err="1"/>
              <a:t>produk</a:t>
            </a:r>
            <a:r>
              <a:rPr lang="en-US" sz="1925" dirty="0"/>
              <a:t> C </a:t>
            </a:r>
            <a:r>
              <a:rPr lang="en-US" sz="1925" dirty="0" err="1"/>
              <a:t>dalam</a:t>
            </a:r>
            <a:r>
              <a:rPr lang="en-US" sz="1925" dirty="0"/>
              <a:t> </a:t>
            </a:r>
            <a:r>
              <a:rPr lang="en-US" sz="1925" dirty="0" err="1"/>
              <a:t>negeri</a:t>
            </a:r>
            <a:r>
              <a:rPr lang="en-US" sz="1925" dirty="0"/>
              <a:t> </a:t>
            </a:r>
            <a:r>
              <a:rPr lang="en-US" sz="1925" dirty="0" err="1"/>
              <a:t>dipenuhi</a:t>
            </a:r>
            <a:r>
              <a:rPr lang="en-US" sz="1925" dirty="0"/>
              <a:t> </a:t>
            </a:r>
            <a:r>
              <a:rPr lang="en-US" sz="1925" dirty="0" err="1"/>
              <a:t>oleh</a:t>
            </a:r>
            <a:r>
              <a:rPr lang="en-US" sz="1925" dirty="0"/>
              <a:t>  </a:t>
            </a:r>
            <a:r>
              <a:rPr lang="en-US" sz="1925" dirty="0" err="1"/>
              <a:t>produk</a:t>
            </a:r>
            <a:r>
              <a:rPr lang="en-US" sz="1925" dirty="0"/>
              <a:t> import, </a:t>
            </a:r>
            <a:r>
              <a:rPr lang="en-US" sz="1925" dirty="0" err="1"/>
              <a:t>karena</a:t>
            </a:r>
            <a:r>
              <a:rPr lang="en-US" sz="1925" dirty="0"/>
              <a:t> </a:t>
            </a:r>
            <a:r>
              <a:rPr lang="en-US" sz="1925" dirty="0" err="1"/>
              <a:t>belum</a:t>
            </a:r>
            <a:r>
              <a:rPr lang="en-US" sz="1925" dirty="0"/>
              <a:t> </a:t>
            </a:r>
            <a:r>
              <a:rPr lang="en-US" sz="1925" dirty="0" err="1"/>
              <a:t>banyak</a:t>
            </a:r>
            <a:r>
              <a:rPr lang="en-US" sz="1925" dirty="0"/>
              <a:t> </a:t>
            </a:r>
            <a:r>
              <a:rPr lang="en-US" sz="1925" dirty="0" err="1"/>
              <a:t>perusahaan</a:t>
            </a:r>
            <a:r>
              <a:rPr lang="en-US" sz="1925" dirty="0"/>
              <a:t> yang </a:t>
            </a:r>
            <a:r>
              <a:rPr lang="en-US" sz="1925" dirty="0" err="1"/>
              <a:t>mengetahui</a:t>
            </a:r>
            <a:r>
              <a:rPr lang="en-US" sz="1925" dirty="0"/>
              <a:t> </a:t>
            </a:r>
            <a:r>
              <a:rPr lang="en-US" sz="1925" dirty="0" err="1"/>
              <a:t>bahwa</a:t>
            </a:r>
            <a:r>
              <a:rPr lang="en-US" sz="1925" dirty="0"/>
              <a:t> </a:t>
            </a:r>
            <a:r>
              <a:rPr lang="en-US" sz="1925" dirty="0" err="1"/>
              <a:t>produk</a:t>
            </a:r>
            <a:r>
              <a:rPr lang="en-US" sz="1925" dirty="0"/>
              <a:t> C </a:t>
            </a:r>
            <a:r>
              <a:rPr lang="en-US" sz="1925" dirty="0" err="1"/>
              <a:t>sudah</a:t>
            </a:r>
            <a:r>
              <a:rPr lang="en-US" sz="1925" dirty="0"/>
              <a:t> </a:t>
            </a:r>
            <a:r>
              <a:rPr lang="en-US" sz="1925" dirty="0" err="1"/>
              <a:t>ada</a:t>
            </a:r>
            <a:r>
              <a:rPr lang="en-US" sz="1925" dirty="0"/>
              <a:t> </a:t>
            </a:r>
            <a:r>
              <a:rPr lang="en-US" sz="1925" dirty="0" err="1"/>
              <a:t>di</a:t>
            </a:r>
            <a:r>
              <a:rPr lang="en-US" sz="1925" dirty="0"/>
              <a:t> </a:t>
            </a:r>
            <a:r>
              <a:rPr lang="en-US" sz="1925" dirty="0" err="1"/>
              <a:t>lokal</a:t>
            </a:r>
            <a:r>
              <a:rPr lang="en-US" sz="1925" dirty="0"/>
              <a:t>. </a:t>
            </a:r>
          </a:p>
          <a:p>
            <a:r>
              <a:rPr lang="en-US" sz="2125" b="1" dirty="0" err="1"/>
              <a:t>Berdasarkan</a:t>
            </a:r>
            <a:r>
              <a:rPr lang="en-US" sz="2125" b="1" dirty="0"/>
              <a:t> </a:t>
            </a:r>
            <a:r>
              <a:rPr lang="en-US" sz="2125" b="1" dirty="0" err="1"/>
              <a:t>analisa</a:t>
            </a:r>
            <a:r>
              <a:rPr lang="en-US" sz="2125" b="1" dirty="0"/>
              <a:t> </a:t>
            </a:r>
            <a:r>
              <a:rPr lang="en-US" sz="2125" b="1" dirty="0" err="1"/>
              <a:t>diatas</a:t>
            </a:r>
            <a:r>
              <a:rPr lang="en-US" sz="2125" b="1" dirty="0"/>
              <a:t>, </a:t>
            </a:r>
            <a:r>
              <a:rPr lang="en-US" sz="2125" b="1" dirty="0" err="1"/>
              <a:t>apa</a:t>
            </a:r>
            <a:r>
              <a:rPr lang="en-US" sz="2125" b="1" dirty="0"/>
              <a:t> program </a:t>
            </a:r>
            <a:r>
              <a:rPr lang="en-US" sz="2125" b="1" dirty="0" err="1"/>
              <a:t>kerja</a:t>
            </a:r>
            <a:r>
              <a:rPr lang="en-US" sz="2125" b="1" dirty="0"/>
              <a:t> yang </a:t>
            </a:r>
            <a:r>
              <a:rPr lang="en-US" sz="2125" b="1" dirty="0" err="1"/>
              <a:t>tepat</a:t>
            </a:r>
            <a:r>
              <a:rPr lang="en-US" sz="2125" b="1" dirty="0"/>
              <a:t> </a:t>
            </a:r>
            <a:r>
              <a:rPr lang="en-US" sz="2125" b="1" dirty="0" err="1"/>
              <a:t>untuk</a:t>
            </a:r>
            <a:r>
              <a:rPr lang="en-US" sz="2125" b="1" dirty="0"/>
              <a:t> Perusahaan XYZ ? </a:t>
            </a:r>
          </a:p>
          <a:p>
            <a:pPr lvl="1"/>
            <a:r>
              <a:rPr lang="en-US" sz="1800" b="1" dirty="0"/>
              <a:t>……………………………………………………………………………………………………………..</a:t>
            </a:r>
          </a:p>
          <a:p>
            <a:pPr lvl="1"/>
            <a:r>
              <a:rPr lang="en-US" sz="1800" b="1" dirty="0"/>
              <a:t>………………………………………………………………………………………………………………</a:t>
            </a:r>
          </a:p>
          <a:p>
            <a:pPr lvl="1"/>
            <a:r>
              <a:rPr lang="en-US" sz="1800" b="1" dirty="0"/>
              <a:t>………………………………………………………………………………………………………………</a:t>
            </a:r>
          </a:p>
          <a:p>
            <a:pPr marL="742950" lvl="2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</p:txBody>
      </p:sp>
      <p:sp>
        <p:nvSpPr>
          <p:cNvPr id="39951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996113" y="6340475"/>
            <a:ext cx="222885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969035D-F621-442A-B7E0-6788D15B83C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7D4AE-3332-5E4B-BCCC-52C554C17D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71AAE-0453-406A-BC26-3E26C814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123"/>
            <a:ext cx="24384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93DCAB-8B80-471B-898C-EADB15A316D2}"/>
              </a:ext>
            </a:extLst>
          </p:cNvPr>
          <p:cNvSpPr/>
          <p:nvPr/>
        </p:nvSpPr>
        <p:spPr>
          <a:xfrm>
            <a:off x="0" y="1349477"/>
            <a:ext cx="1066800" cy="1012723"/>
          </a:xfrm>
          <a:custGeom>
            <a:avLst/>
            <a:gdLst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1066800 w 1066800"/>
              <a:gd name="connsiteY2" fmla="*/ 1012723 h 1012723"/>
              <a:gd name="connsiteX3" fmla="*/ 0 w 1066800"/>
              <a:gd name="connsiteY3" fmla="*/ 1012723 h 1012723"/>
              <a:gd name="connsiteX4" fmla="*/ 0 w 1066800"/>
              <a:gd name="connsiteY4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1012723">
                <a:moveTo>
                  <a:pt x="0" y="0"/>
                </a:moveTo>
                <a:lnTo>
                  <a:pt x="1066800" y="0"/>
                </a:lnTo>
                <a:cubicBezTo>
                  <a:pt x="563716" y="190090"/>
                  <a:pt x="237612" y="380181"/>
                  <a:pt x="0" y="1012723"/>
                </a:cubicBezTo>
                <a:lnTo>
                  <a:pt x="0" y="0"/>
                </a:lnTo>
                <a:close/>
              </a:path>
            </a:pathLst>
          </a:custGeom>
          <a:solidFill>
            <a:srgbClr val="AC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52BD46-4FB0-4FAF-949B-EAD74375080E}"/>
              </a:ext>
            </a:extLst>
          </p:cNvPr>
          <p:cNvSpPr/>
          <p:nvPr/>
        </p:nvSpPr>
        <p:spPr>
          <a:xfrm>
            <a:off x="2438400" y="1168756"/>
            <a:ext cx="7467600" cy="180721"/>
          </a:xfrm>
          <a:prstGeom prst="rect">
            <a:avLst/>
          </a:prstGeom>
          <a:solidFill>
            <a:srgbClr val="AC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229B322-E345-4BBE-9855-94C50971D218}"/>
              </a:ext>
            </a:extLst>
          </p:cNvPr>
          <p:cNvSpPr/>
          <p:nvPr/>
        </p:nvSpPr>
        <p:spPr>
          <a:xfrm flipV="1">
            <a:off x="2337486" y="297674"/>
            <a:ext cx="1143000" cy="892277"/>
          </a:xfrm>
          <a:custGeom>
            <a:avLst/>
            <a:gdLst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1066800 w 1066800"/>
              <a:gd name="connsiteY2" fmla="*/ 1012723 h 1012723"/>
              <a:gd name="connsiteX3" fmla="*/ 0 w 1066800"/>
              <a:gd name="connsiteY3" fmla="*/ 1012723 h 1012723"/>
              <a:gd name="connsiteX4" fmla="*/ 0 w 1066800"/>
              <a:gd name="connsiteY4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  <a:gd name="connsiteX0" fmla="*/ 0 w 1066800"/>
              <a:gd name="connsiteY0" fmla="*/ 0 h 1012723"/>
              <a:gd name="connsiteX1" fmla="*/ 1066800 w 1066800"/>
              <a:gd name="connsiteY1" fmla="*/ 0 h 1012723"/>
              <a:gd name="connsiteX2" fmla="*/ 0 w 1066800"/>
              <a:gd name="connsiteY2" fmla="*/ 1012723 h 1012723"/>
              <a:gd name="connsiteX3" fmla="*/ 0 w 1066800"/>
              <a:gd name="connsiteY3" fmla="*/ 0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1012723">
                <a:moveTo>
                  <a:pt x="0" y="0"/>
                </a:moveTo>
                <a:lnTo>
                  <a:pt x="1066800" y="0"/>
                </a:lnTo>
                <a:cubicBezTo>
                  <a:pt x="563716" y="190090"/>
                  <a:pt x="237612" y="380181"/>
                  <a:pt x="0" y="1012723"/>
                </a:cubicBezTo>
                <a:lnTo>
                  <a:pt x="0" y="0"/>
                </a:lnTo>
                <a:close/>
              </a:path>
            </a:pathLst>
          </a:custGeom>
          <a:solidFill>
            <a:srgbClr val="AC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516" y="327282"/>
            <a:ext cx="7700962" cy="129540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000" b="1" dirty="0"/>
              <a:t>  </a:t>
            </a:r>
            <a:r>
              <a:rPr lang="en-US" sz="3000" b="1" dirty="0">
                <a:latin typeface="Arial Black" panose="020B0A04020102020204" pitchFamily="34" charset="0"/>
              </a:rPr>
              <a:t>MENURUT ANDA </a:t>
            </a:r>
            <a:br>
              <a:rPr lang="en-US" sz="3000" b="1" dirty="0"/>
            </a:br>
            <a:r>
              <a:rPr lang="en-US" sz="3000" b="1" dirty="0"/>
              <a:t>  </a:t>
            </a:r>
            <a:r>
              <a:rPr lang="en-US" sz="2400" b="1" dirty="0" err="1">
                <a:solidFill>
                  <a:srgbClr val="C00000"/>
                </a:solidFill>
              </a:rPr>
              <a:t>Apakah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Strategi</a:t>
            </a:r>
            <a:r>
              <a:rPr lang="en-US" sz="2400" b="1" dirty="0">
                <a:solidFill>
                  <a:srgbClr val="C00000"/>
                </a:solidFill>
              </a:rPr>
              <a:t> Dari BUPATI </a:t>
            </a:r>
            <a:r>
              <a:rPr lang="en-US" sz="2400" b="1" dirty="0" err="1">
                <a:solidFill>
                  <a:srgbClr val="C00000"/>
                </a:solidFill>
              </a:rPr>
              <a:t>Antah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Berantah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sudah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tepat</a:t>
            </a:r>
            <a:r>
              <a:rPr lang="en-US" sz="2400" b="1" dirty="0">
                <a:solidFill>
                  <a:srgbClr val="C00000"/>
                </a:solidFill>
              </a:rPr>
              <a:t> ?  </a:t>
            </a:r>
            <a:endParaRPr lang="en-US" sz="3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380" y="1622682"/>
            <a:ext cx="750923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Bupati</a:t>
            </a:r>
            <a:r>
              <a:rPr lang="en-US" sz="2000" dirty="0"/>
              <a:t> </a:t>
            </a:r>
            <a:r>
              <a:rPr lang="en-US" sz="2000" dirty="0" err="1"/>
              <a:t>Antah</a:t>
            </a:r>
            <a:r>
              <a:rPr lang="en-US" sz="2000" dirty="0"/>
              <a:t> </a:t>
            </a:r>
            <a:r>
              <a:rPr lang="en-US" sz="2000" dirty="0" err="1"/>
              <a:t>Berantah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pengangguran</a:t>
            </a:r>
            <a:r>
              <a:rPr lang="en-US" sz="2000" dirty="0"/>
              <a:t> yang </a:t>
            </a:r>
            <a:r>
              <a:rPr lang="en-US" sz="2000" dirty="0" err="1"/>
              <a:t>tinggi</a:t>
            </a:r>
            <a:r>
              <a:rPr lang="en-US" sz="2000" dirty="0"/>
              <a:t>. </a:t>
            </a:r>
            <a:r>
              <a:rPr lang="en-US" sz="2000" dirty="0" err="1"/>
              <a:t>Sudah</a:t>
            </a:r>
            <a:r>
              <a:rPr lang="en-US" sz="2000" dirty="0"/>
              <a:t> 5 </a:t>
            </a:r>
            <a:r>
              <a:rPr lang="en-US" sz="2000" dirty="0" err="1"/>
              <a:t>tahun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pengangguran</a:t>
            </a:r>
            <a:r>
              <a:rPr lang="en-US" sz="2000" dirty="0"/>
              <a:t> </a:t>
            </a:r>
            <a:r>
              <a:rPr lang="en-US" sz="2000" dirty="0" err="1"/>
              <a:t>relatif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penurunan</a:t>
            </a:r>
            <a:r>
              <a:rPr lang="en-US" sz="2000" dirty="0"/>
              <a:t> yang </a:t>
            </a:r>
            <a:r>
              <a:rPr lang="en-US" sz="2000" dirty="0" err="1"/>
              <a:t>cukup</a:t>
            </a:r>
            <a:r>
              <a:rPr lang="en-US" sz="2000" dirty="0"/>
              <a:t> </a:t>
            </a:r>
            <a:r>
              <a:rPr lang="en-US" sz="2000" dirty="0" err="1"/>
              <a:t>berarti</a:t>
            </a:r>
            <a:r>
              <a:rPr lang="en-US" sz="2000" dirty="0"/>
              <a:t>.  </a:t>
            </a:r>
            <a:r>
              <a:rPr lang="en-US" sz="2000" dirty="0" err="1"/>
              <a:t>Kondisi</a:t>
            </a:r>
            <a:r>
              <a:rPr lang="en-US" sz="2000" dirty="0"/>
              <a:t> </a:t>
            </a:r>
            <a:r>
              <a:rPr lang="en-US" sz="2000" dirty="0" err="1"/>
              <a:t>kabupaten</a:t>
            </a:r>
            <a:r>
              <a:rPr lang="en-US" sz="2000" dirty="0"/>
              <a:t> </a:t>
            </a:r>
            <a:r>
              <a:rPr lang="en-US" sz="2000" dirty="0" err="1"/>
              <a:t>Antah</a:t>
            </a:r>
            <a:r>
              <a:rPr lang="en-US" sz="2000" dirty="0"/>
              <a:t> </a:t>
            </a:r>
            <a:r>
              <a:rPr lang="en-US" sz="2000" dirty="0" err="1"/>
              <a:t>Berantah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: </a:t>
            </a:r>
          </a:p>
          <a:p>
            <a:pPr lvl="1"/>
            <a:r>
              <a:rPr lang="en-US" sz="1800" dirty="0" err="1"/>
              <a:t>Kabupaten</a:t>
            </a:r>
            <a:r>
              <a:rPr lang="en-US" sz="1800" dirty="0"/>
              <a:t> </a:t>
            </a:r>
            <a:r>
              <a:rPr lang="en-US" sz="1800" dirty="0" err="1"/>
              <a:t>Antah</a:t>
            </a:r>
            <a:r>
              <a:rPr lang="en-US" sz="1800" dirty="0"/>
              <a:t> </a:t>
            </a:r>
            <a:r>
              <a:rPr lang="en-US" sz="1800" dirty="0" err="1"/>
              <a:t>Berantah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pusat</a:t>
            </a:r>
            <a:r>
              <a:rPr lang="en-US" sz="1800" dirty="0"/>
              <a:t> </a:t>
            </a:r>
            <a:r>
              <a:rPr lang="en-US" sz="1800" dirty="0" err="1"/>
              <a:t>Industri</a:t>
            </a:r>
            <a:r>
              <a:rPr lang="en-US" sz="1800" dirty="0"/>
              <a:t>. 7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terakhir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berdiri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daerah</a:t>
            </a:r>
            <a:r>
              <a:rPr lang="en-US" sz="1800" dirty="0"/>
              <a:t> </a:t>
            </a:r>
            <a:r>
              <a:rPr lang="en-US" sz="1800" dirty="0" err="1"/>
              <a:t>Antah</a:t>
            </a:r>
            <a:r>
              <a:rPr lang="en-US" sz="1800" dirty="0"/>
              <a:t> </a:t>
            </a:r>
            <a:r>
              <a:rPr lang="en-US" sz="1800" dirty="0" err="1"/>
              <a:t>Berantah</a:t>
            </a:r>
            <a:endParaRPr lang="en-US" sz="1800" dirty="0"/>
          </a:p>
          <a:p>
            <a:pPr lvl="1"/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menyajikan</a:t>
            </a:r>
            <a:r>
              <a:rPr lang="en-US" sz="1800" dirty="0"/>
              <a:t> data 70% </a:t>
            </a:r>
            <a:r>
              <a:rPr lang="en-US" sz="1800" dirty="0" err="1"/>
              <a:t>pengangguran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penduduk</a:t>
            </a:r>
            <a:r>
              <a:rPr lang="en-US" sz="1800" dirty="0"/>
              <a:t> </a:t>
            </a:r>
            <a:r>
              <a:rPr lang="en-US" sz="1800" dirty="0" err="1"/>
              <a:t>lokal</a:t>
            </a:r>
            <a:r>
              <a:rPr lang="en-US" sz="1800" dirty="0"/>
              <a:t>  </a:t>
            </a:r>
          </a:p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mengatasi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pengangguran</a:t>
            </a:r>
            <a:r>
              <a:rPr lang="en-US" sz="2000" dirty="0"/>
              <a:t>, </a:t>
            </a:r>
            <a:r>
              <a:rPr lang="en-US" sz="2000" dirty="0" err="1"/>
              <a:t>Bupati</a:t>
            </a:r>
            <a:r>
              <a:rPr lang="en-US" sz="2000" dirty="0"/>
              <a:t> </a:t>
            </a:r>
            <a:r>
              <a:rPr lang="en-US" sz="2000" dirty="0" err="1"/>
              <a:t>Antah</a:t>
            </a:r>
            <a:r>
              <a:rPr lang="en-US" sz="2000" dirty="0"/>
              <a:t> </a:t>
            </a:r>
            <a:r>
              <a:rPr lang="en-US" sz="2000" dirty="0" err="1"/>
              <a:t>Berantah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program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menambah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industri</a:t>
            </a:r>
            <a:r>
              <a:rPr lang="en-US" sz="2000" dirty="0"/>
              <a:t> yang </a:t>
            </a:r>
            <a:r>
              <a:rPr lang="en-US" sz="2000" dirty="0" err="1"/>
              <a:t>berinvestasi</a:t>
            </a:r>
            <a:r>
              <a:rPr lang="en-US" sz="2000" dirty="0"/>
              <a:t>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bertambahnya</a:t>
            </a:r>
            <a:r>
              <a:rPr lang="en-US" sz="2000" dirty="0"/>
              <a:t> </a:t>
            </a:r>
            <a:r>
              <a:rPr lang="en-US" sz="2000" dirty="0" err="1"/>
              <a:t>Industri</a:t>
            </a:r>
            <a:r>
              <a:rPr lang="en-US" sz="2000" dirty="0"/>
              <a:t>,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menyerap</a:t>
            </a:r>
            <a:r>
              <a:rPr lang="en-US" sz="2000" dirty="0"/>
              <a:t> </a:t>
            </a:r>
            <a:r>
              <a:rPr lang="en-US" sz="2000" dirty="0" err="1"/>
              <a:t>tenaga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pengangguran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ditekan</a:t>
            </a:r>
            <a:r>
              <a:rPr lang="en-US" sz="2000" dirty="0"/>
              <a:t>.  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6281" y="523531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Berdasarkan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kasus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diatas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menurut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Anda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apakah</a:t>
            </a:r>
            <a:r>
              <a:rPr lang="en-US" sz="2400" dirty="0">
                <a:solidFill>
                  <a:srgbClr val="C00000"/>
                </a:solidFill>
              </a:rPr>
              <a:t> program </a:t>
            </a:r>
            <a:r>
              <a:rPr lang="en-US" sz="2400" dirty="0" err="1">
                <a:solidFill>
                  <a:srgbClr val="C00000"/>
                </a:solidFill>
              </a:rPr>
              <a:t>kerja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Gubernur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Antah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Berantah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sudah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cukup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tepat</a:t>
            </a:r>
            <a:r>
              <a:rPr lang="en-US" sz="2400" dirty="0">
                <a:solidFill>
                  <a:srgbClr val="C00000"/>
                </a:solidFill>
              </a:rPr>
              <a:t> ?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9EB712C-55D4-5245-A573-5A0B6F7D236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5E7693-25B7-4CDC-B4BE-766FB44C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5" b="93771" l="5185" r="51889"/>
                    </a14:imgEffect>
                  </a14:imgLayer>
                </a14:imgProps>
              </a:ext>
            </a:extLst>
          </a:blip>
          <a:srcRect r="47692" b="5428"/>
          <a:stretch/>
        </p:blipFill>
        <p:spPr>
          <a:xfrm>
            <a:off x="-228601" y="1371600"/>
            <a:ext cx="2842259" cy="3407033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F6DD0B7-FE76-4F6A-AF88-47CA2145958F}"/>
              </a:ext>
            </a:extLst>
          </p:cNvPr>
          <p:cNvSpPr/>
          <p:nvPr/>
        </p:nvSpPr>
        <p:spPr>
          <a:xfrm>
            <a:off x="381000" y="327282"/>
            <a:ext cx="1143000" cy="891918"/>
          </a:xfrm>
          <a:prstGeom prst="wedgeEllipseCallout">
            <a:avLst>
              <a:gd name="adj1" fmla="val 12681"/>
              <a:gd name="adj2" fmla="val 903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990599"/>
          </a:xfrm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</a:rPr>
              <a:t>Penyebab Improvement Tidak Terjadi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9C3AB-DA91-9841-BF8B-5BF9647B8F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E46E30A-03DB-4D64-A84A-7B3B69E1C5AA}"/>
              </a:ext>
            </a:extLst>
          </p:cNvPr>
          <p:cNvSpPr txBox="1">
            <a:spLocks/>
          </p:cNvSpPr>
          <p:nvPr/>
        </p:nvSpPr>
        <p:spPr>
          <a:xfrm>
            <a:off x="2667001" y="1219200"/>
            <a:ext cx="4572000" cy="4505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Penyebab utama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C5ACD-B141-49B3-9B8A-ED499D668C19}"/>
              </a:ext>
            </a:extLst>
          </p:cNvPr>
          <p:cNvSpPr txBox="1"/>
          <p:nvPr/>
        </p:nvSpPr>
        <p:spPr>
          <a:xfrm>
            <a:off x="5801805" y="2444071"/>
            <a:ext cx="354281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Motivasi Improvement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Kurang / Tidak Ada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585FD-5B09-4DC1-856F-A8218EFDF476}"/>
              </a:ext>
            </a:extLst>
          </p:cNvPr>
          <p:cNvSpPr txBox="1"/>
          <p:nvPr/>
        </p:nvSpPr>
        <p:spPr>
          <a:xfrm>
            <a:off x="458268" y="2444071"/>
            <a:ext cx="354281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Motivasi Improvement Ada tapi Tidak Terealisasi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085B8-C938-47EB-92CD-B98628E2CAC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229678" y="1669773"/>
            <a:ext cx="2723323" cy="77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36CEEE-8FDB-4013-AEA3-824207B9C0D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953001" y="1669773"/>
            <a:ext cx="2620214" cy="774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CB80D10-017B-4678-8CBD-612D7CBC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643" y="3075989"/>
            <a:ext cx="3881557" cy="291205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Sudah merasa cukup, tidak perlu Improvement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Merasa bahwa improvement hanya untuk menguntungkan perusahaan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Merasa improvement merepotkan, hanya menambah pekerjaan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Sibuk dengan rutinitas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Banyak masalah yang harus diselesaikan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id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B26791-E4B7-401E-A9B2-1E7DBF311823}"/>
              </a:ext>
            </a:extLst>
          </p:cNvPr>
          <p:cNvSpPr txBox="1">
            <a:spLocks/>
          </p:cNvSpPr>
          <p:nvPr/>
        </p:nvSpPr>
        <p:spPr>
          <a:xfrm>
            <a:off x="458268" y="3075990"/>
            <a:ext cx="3881557" cy="3096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Takut / malu mengeluarkan Ide Improvement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Lingkungan tidak mendukung, tidak ada saluran untuk menyampaikan ide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Knowledge kurang, kemampuan melakukan analisa kurang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Improvement hanya bersifat project, improvement berjalan sesaat, setelah itu kembali ke kondisi semula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id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7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"/>
            <a:ext cx="9220200" cy="99059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74751"/>
            <a:ext cx="8543925" cy="51816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  <a:p>
            <a:pPr marL="1033463" lvl="2" indent="-290513"/>
            <a:r>
              <a:rPr lang="en-US" sz="1700" dirty="0" err="1"/>
              <a:t>Optimalisasi</a:t>
            </a:r>
            <a:r>
              <a:rPr lang="en-US" sz="1700" dirty="0"/>
              <a:t> </a:t>
            </a:r>
            <a:r>
              <a:rPr lang="en-US" sz="1700" dirty="0" err="1"/>
              <a:t>talenta</a:t>
            </a:r>
            <a:r>
              <a:rPr lang="en-US" sz="1700" dirty="0"/>
              <a:t> </a:t>
            </a:r>
          </a:p>
          <a:p>
            <a:pPr marL="1033463" lvl="2" indent="-290513"/>
            <a:r>
              <a:rPr lang="en-US" sz="1700" dirty="0" err="1"/>
              <a:t>Merubah</a:t>
            </a:r>
            <a:r>
              <a:rPr lang="en-US" sz="1700" dirty="0"/>
              <a:t> </a:t>
            </a:r>
            <a:r>
              <a:rPr lang="en-US" sz="1700" dirty="0" err="1"/>
              <a:t>pola</a:t>
            </a:r>
            <a:r>
              <a:rPr lang="en-US" sz="1700" dirty="0"/>
              <a:t> </a:t>
            </a:r>
            <a:r>
              <a:rPr lang="en-US" sz="1700" dirty="0" err="1"/>
              <a:t>pikir</a:t>
            </a:r>
            <a:endParaRPr lang="en-US" sz="1700" dirty="0"/>
          </a:p>
          <a:p>
            <a:pPr marL="1033463" lvl="2" indent="-290513"/>
            <a:r>
              <a:rPr lang="en-US" sz="1700" dirty="0" err="1"/>
              <a:t>Menambah</a:t>
            </a:r>
            <a:r>
              <a:rPr lang="en-US" sz="1700" dirty="0"/>
              <a:t> </a:t>
            </a:r>
            <a:r>
              <a:rPr lang="en-US" sz="1700" dirty="0" err="1"/>
              <a:t>pengetahuan</a:t>
            </a:r>
            <a:r>
              <a:rPr lang="en-US" sz="1700" dirty="0"/>
              <a:t> </a:t>
            </a:r>
            <a:r>
              <a:rPr lang="en-US" sz="1700" dirty="0" err="1"/>
              <a:t>atau</a:t>
            </a:r>
            <a:r>
              <a:rPr lang="en-US" sz="1700" dirty="0"/>
              <a:t> </a:t>
            </a:r>
            <a:r>
              <a:rPr lang="en-US" sz="1700" dirty="0" err="1"/>
              <a:t>wawasan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memperkaya</a:t>
            </a:r>
            <a:r>
              <a:rPr lang="en-US" sz="1700" dirty="0"/>
              <a:t> </a:t>
            </a:r>
            <a:r>
              <a:rPr lang="en-US" sz="1700" dirty="0" err="1"/>
              <a:t>alternatif</a:t>
            </a:r>
            <a:r>
              <a:rPr lang="en-US" sz="1700" dirty="0"/>
              <a:t> </a:t>
            </a:r>
            <a:r>
              <a:rPr lang="en-US" sz="1700" dirty="0" err="1"/>
              <a:t>ide</a:t>
            </a:r>
            <a:r>
              <a:rPr lang="en-US" sz="1700" dirty="0"/>
              <a:t> </a:t>
            </a:r>
            <a:r>
              <a:rPr lang="en-US" sz="1700" dirty="0" err="1"/>
              <a:t>dalam</a:t>
            </a:r>
            <a:r>
              <a:rPr lang="en-US" sz="1700" dirty="0"/>
              <a:t> </a:t>
            </a:r>
            <a:r>
              <a:rPr lang="en-US" sz="1700" dirty="0" err="1"/>
              <a:t>analisa</a:t>
            </a:r>
            <a:r>
              <a:rPr lang="en-US" sz="1700" dirty="0"/>
              <a:t> </a:t>
            </a:r>
            <a:r>
              <a:rPr lang="en-US" sz="1700" dirty="0" err="1"/>
              <a:t>maupun</a:t>
            </a:r>
            <a:r>
              <a:rPr lang="en-US" sz="1700" dirty="0"/>
              <a:t> </a:t>
            </a:r>
            <a:r>
              <a:rPr lang="en-US" sz="1700" dirty="0" err="1"/>
              <a:t>melakukan</a:t>
            </a:r>
            <a:r>
              <a:rPr lang="en-US" sz="1700" dirty="0"/>
              <a:t> </a:t>
            </a:r>
            <a:r>
              <a:rPr lang="en-US" sz="1700" dirty="0" err="1"/>
              <a:t>perubahan</a:t>
            </a:r>
            <a:r>
              <a:rPr lang="en-US" sz="1700" dirty="0"/>
              <a:t> </a:t>
            </a:r>
          </a:p>
          <a:p>
            <a:pPr marL="1033463" lvl="2" indent="-290513"/>
            <a:endParaRPr lang="en-US" sz="1700" dirty="0" err="1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endParaRPr lang="en-US" sz="1700" dirty="0"/>
          </a:p>
          <a:p>
            <a:pPr marL="1031875" lvl="2" indent="-288925"/>
            <a:r>
              <a:rPr lang="en-US" sz="1700" dirty="0" err="1"/>
              <a:t>Mengurangi</a:t>
            </a:r>
            <a:r>
              <a:rPr lang="en-US" sz="1700" dirty="0"/>
              <a:t> </a:t>
            </a:r>
            <a:r>
              <a:rPr lang="en-US" sz="1700" dirty="0" err="1"/>
              <a:t>masalah</a:t>
            </a:r>
            <a:r>
              <a:rPr lang="en-US" sz="1700" dirty="0"/>
              <a:t> yang </a:t>
            </a:r>
            <a:r>
              <a:rPr lang="en-US" sz="1700" dirty="0" err="1"/>
              <a:t>sering</a:t>
            </a:r>
            <a:r>
              <a:rPr lang="en-US" sz="1700" dirty="0"/>
              <a:t> </a:t>
            </a:r>
            <a:r>
              <a:rPr lang="en-US" sz="1700" dirty="0" err="1"/>
              <a:t>terjadi</a:t>
            </a:r>
            <a:r>
              <a:rPr lang="en-US" sz="1700" dirty="0"/>
              <a:t> </a:t>
            </a:r>
            <a:r>
              <a:rPr lang="en-US" sz="1700" dirty="0" err="1"/>
              <a:t>tahun</a:t>
            </a:r>
            <a:r>
              <a:rPr lang="en-US" sz="1700" dirty="0"/>
              <a:t> </a:t>
            </a:r>
            <a:r>
              <a:rPr lang="en-US" sz="1700" dirty="0" err="1"/>
              <a:t>sebelu</a:t>
            </a:r>
            <a:r>
              <a:rPr lang="en-US" dirty="0" err="1"/>
              <a:t>mnya</a:t>
            </a:r>
            <a:r>
              <a:rPr lang="en-US" dirty="0"/>
              <a:t>. </a:t>
            </a:r>
          </a:p>
          <a:p>
            <a:pPr marL="1031875" lvl="2" indent="-288925"/>
            <a:r>
              <a:rPr lang="en-US" dirty="0"/>
              <a:t>Goals </a:t>
            </a:r>
            <a:r>
              <a:rPr lang="en-US" dirty="0" err="1"/>
              <a:t>dari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: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pencegahan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membereskan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</a:p>
          <a:p>
            <a:pPr marL="1031875" lvl="2" indent="-288925"/>
            <a:r>
              <a:rPr lang="en-US" dirty="0" err="1"/>
              <a:t>Teknik</a:t>
            </a:r>
            <a:r>
              <a:rPr lang="en-US" dirty="0"/>
              <a:t> : Problem solving,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polisi</a:t>
            </a:r>
            <a:r>
              <a:rPr lang="en-US" dirty="0"/>
              <a:t>.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fakta</a:t>
            </a:r>
            <a:r>
              <a:rPr lang="en-US" dirty="0"/>
              <a:t>, </a:t>
            </a:r>
            <a:r>
              <a:rPr lang="en-US" dirty="0" err="1"/>
              <a:t>menetapkan</a:t>
            </a:r>
            <a:r>
              <a:rPr lang="en-US" dirty="0"/>
              <a:t> “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”,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menyusun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. </a:t>
            </a:r>
          </a:p>
          <a:p>
            <a:pPr marL="1031875" lvl="2" indent="-288925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i="1" dirty="0"/>
              <a:t>future problem, future opportunity </a:t>
            </a:r>
          </a:p>
          <a:p>
            <a:pPr marL="1031875" lvl="2" indent="-288925"/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. </a:t>
            </a:r>
          </a:p>
          <a:p>
            <a:pPr marL="1031875" lvl="2" indent="-288925"/>
            <a:r>
              <a:rPr lang="en-US" dirty="0"/>
              <a:t>Goals </a:t>
            </a:r>
            <a:r>
              <a:rPr lang="en-US" dirty="0" err="1"/>
              <a:t>dari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: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. </a:t>
            </a:r>
          </a:p>
          <a:p>
            <a:pPr marL="1031875" lvl="2" indent="-288925"/>
            <a:r>
              <a:rPr lang="en-US" dirty="0" err="1"/>
              <a:t>Teknik</a:t>
            </a:r>
            <a:r>
              <a:rPr lang="en-US" dirty="0"/>
              <a:t> : </a:t>
            </a:r>
            <a:r>
              <a:rPr lang="en-US" dirty="0" err="1"/>
              <a:t>Prediksi</a:t>
            </a:r>
            <a:r>
              <a:rPr lang="en-US" dirty="0"/>
              <a:t>. </a:t>
            </a:r>
            <a:r>
              <a:rPr lang="en-US" dirty="0" err="1"/>
              <a:t>Identifikasi</a:t>
            </a:r>
            <a:r>
              <a:rPr lang="en-US" dirty="0"/>
              <a:t> issue valid </a:t>
            </a:r>
            <a:r>
              <a:rPr lang="en-US" dirty="0" err="1"/>
              <a:t>bukan</a:t>
            </a:r>
            <a:r>
              <a:rPr lang="en-US" dirty="0"/>
              <a:t> hoax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. </a:t>
            </a:r>
          </a:p>
          <a:p>
            <a:pPr marL="1031875" lvl="2" indent="-288925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kerja</a:t>
            </a:r>
            <a:r>
              <a:rPr lang="en-US" dirty="0"/>
              <a:t> innovative,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ide-ide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out of the box  </a:t>
            </a:r>
          </a:p>
          <a:p>
            <a:pPr marL="1031875" lvl="2" indent="-288925"/>
            <a:r>
              <a:rPr lang="en-US" dirty="0"/>
              <a:t>Perusahaan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</a:p>
          <a:p>
            <a:pPr marL="1031875" lvl="2" indent="-288925"/>
            <a:r>
              <a:rPr lang="en-US" dirty="0"/>
              <a:t>Goals :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banding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, </a:t>
            </a:r>
            <a:r>
              <a:rPr lang="en-US" dirty="0" err="1"/>
              <a:t>dibanding</a:t>
            </a:r>
            <a:r>
              <a:rPr lang="en-US" dirty="0"/>
              <a:t> </a:t>
            </a:r>
            <a:r>
              <a:rPr lang="en-US" dirty="0" err="1"/>
              <a:t>kompetitor</a:t>
            </a:r>
            <a:endParaRPr lang="en-US" dirty="0"/>
          </a:p>
          <a:p>
            <a:pPr marL="1031875" lvl="2" indent="-288925"/>
            <a:r>
              <a:rPr lang="en-US" dirty="0" err="1"/>
              <a:t>Teknik</a:t>
            </a:r>
            <a:r>
              <a:rPr lang="en-US" dirty="0"/>
              <a:t> : </a:t>
            </a:r>
            <a:r>
              <a:rPr lang="en-US" dirty="0" err="1"/>
              <a:t>kreatifitas</a:t>
            </a:r>
            <a:r>
              <a:rPr lang="en-US" dirty="0"/>
              <a:t>,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benchmark,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/ </a:t>
            </a:r>
            <a:r>
              <a:rPr lang="en-US" dirty="0" err="1"/>
              <a:t>keilmuan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9C3AB-DA91-9841-BF8B-5BF9647B8F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24A36-DC5B-4B69-A7FA-F033B8481AB0}"/>
              </a:ext>
            </a:extLst>
          </p:cNvPr>
          <p:cNvSpPr/>
          <p:nvPr/>
        </p:nvSpPr>
        <p:spPr>
          <a:xfrm>
            <a:off x="0" y="0"/>
            <a:ext cx="914400" cy="62484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3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97654-C319-42C2-8B53-AA473E23CA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287"/>
            <a:ext cx="9906000" cy="6604826"/>
          </a:xfrm>
          <a:prstGeom prst="rect">
            <a:avLst/>
          </a:prstGeom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152400" y="5334000"/>
            <a:ext cx="9906000" cy="11430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PENGEMBANGAN  MANUSIA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D4366-3A53-4B33-AF0E-041BCE9BC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381476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id-ID" dirty="0">
                <a:solidFill>
                  <a:schemeClr val="bg1"/>
                </a:solidFill>
              </a:rPr>
              <a:t>Kaizen</a:t>
            </a:r>
            <a:r>
              <a:rPr lang="en-US" dirty="0">
                <a:solidFill>
                  <a:schemeClr val="bg1"/>
                </a:solidFill>
              </a:rPr>
              <a:t>/Rev 00(c) Copyright, Sentral Sistem </a:t>
            </a:r>
            <a:r>
              <a:rPr lang="en-US" dirty="0" err="1">
                <a:solidFill>
                  <a:schemeClr val="bg1"/>
                </a:solidFill>
              </a:rPr>
              <a:t>Agustus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0971B-824F-4BD3-9932-904B4FAF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25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14375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u="sng" dirty="0" err="1">
                <a:solidFill>
                  <a:schemeClr val="bg1"/>
                </a:solidFill>
              </a:rPr>
              <a:t>Studi</a:t>
            </a:r>
            <a:r>
              <a:rPr lang="en-US" sz="2400" b="1" u="sng" dirty="0">
                <a:solidFill>
                  <a:schemeClr val="bg1"/>
                </a:solidFill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</a:rPr>
              <a:t>Kasus</a:t>
            </a:r>
            <a:r>
              <a:rPr lang="en-US" sz="2400" b="1" u="sng" dirty="0">
                <a:solidFill>
                  <a:schemeClr val="bg1"/>
                </a:solidFill>
              </a:rPr>
              <a:t> : OPTIMALISASI TALENTA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853362"/>
              </p:ext>
            </p:extLst>
          </p:nvPr>
        </p:nvGraphicFramePr>
        <p:xfrm>
          <a:off x="560388" y="2514600"/>
          <a:ext cx="8915400" cy="393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9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868">
                <a:tc>
                  <a:txBody>
                    <a:bodyPr/>
                    <a:lstStyle/>
                    <a:p>
                      <a:r>
                        <a:rPr lang="en-US" dirty="0" err="1"/>
                        <a:t>Nama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Kelebihan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Kekurangan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Dono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Memiliki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kemampuan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analisa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dengan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baik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Dalam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melakukan</a:t>
                      </a:r>
                      <a:r>
                        <a:rPr lang="en-US" sz="1600" baseline="0" dirty="0"/>
                        <a:t> repair </a:t>
                      </a:r>
                      <a:r>
                        <a:rPr lang="en-US" sz="1600" baseline="0" dirty="0" err="1"/>
                        <a:t>lambat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320">
                <a:tc>
                  <a:txBody>
                    <a:bodyPr/>
                    <a:lstStyle/>
                    <a:p>
                      <a:r>
                        <a:rPr lang="en-US" sz="1600" dirty="0" err="1"/>
                        <a:t>Indro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Dalam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melakukan</a:t>
                      </a:r>
                      <a:r>
                        <a:rPr lang="en-US" sz="1600" baseline="0" dirty="0"/>
                        <a:t> repair </a:t>
                      </a:r>
                      <a:r>
                        <a:rPr lang="en-US" sz="1600" baseline="0" dirty="0" err="1"/>
                        <a:t>cepat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kemampuan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mengatur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orang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juga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lumayan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baik</a:t>
                      </a:r>
                      <a:endParaRPr 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Kemampuan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analisa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kurang</a:t>
                      </a:r>
                      <a:r>
                        <a:rPr lang="en-US" sz="1600" dirty="0"/>
                        <a:t>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sering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melakukan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kesalahan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akibat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kemampuan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analisanya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kurang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Kasino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Dalam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melakukan</a:t>
                      </a:r>
                      <a:r>
                        <a:rPr lang="en-US" sz="1600" dirty="0"/>
                        <a:t> repair </a:t>
                      </a:r>
                      <a:r>
                        <a:rPr lang="en-US" sz="1600" dirty="0" err="1"/>
                        <a:t>cepat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Kemampuan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analisa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biasa-biasa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saja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inisiatif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kurang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harus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menunggu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perintah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8365">
                <a:tc>
                  <a:txBody>
                    <a:bodyPr/>
                    <a:lstStyle/>
                    <a:p>
                      <a:r>
                        <a:rPr lang="en-US" sz="1600" dirty="0"/>
                        <a:t>Joni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Kemampuan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analisa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bagus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tapi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banyak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akal-akalan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akibatnya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perbaikan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permanen</a:t>
                      </a:r>
                      <a:r>
                        <a:rPr lang="en-US" sz="1600" dirty="0"/>
                        <a:t>,  </a:t>
                      </a:r>
                      <a:r>
                        <a:rPr lang="en-US" sz="1600" dirty="0" err="1"/>
                        <a:t>punya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prinsip</a:t>
                      </a:r>
                      <a:r>
                        <a:rPr lang="en-US" sz="1600" dirty="0"/>
                        <a:t> yang </a:t>
                      </a:r>
                      <a:r>
                        <a:rPr lang="en-US" sz="1600" dirty="0" err="1"/>
                        <a:t>penting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jalan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dulu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Malas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mencatat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agak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susah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diatur</a:t>
                      </a:r>
                      <a:r>
                        <a:rPr lang="en-US" sz="1600" baseline="0" dirty="0"/>
                        <a:t>. </a:t>
                      </a:r>
                      <a:r>
                        <a:rPr lang="en-US" sz="1600" baseline="0" dirty="0" err="1"/>
                        <a:t>Punya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prinsip</a:t>
                      </a:r>
                      <a:r>
                        <a:rPr lang="en-US" sz="1600" baseline="0" dirty="0"/>
                        <a:t> : </a:t>
                      </a:r>
                      <a:r>
                        <a:rPr lang="en-US" sz="1600" baseline="0" dirty="0" err="1"/>
                        <a:t>kasih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saya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saja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nanti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saya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beresin</a:t>
                      </a:r>
                      <a:r>
                        <a:rPr lang="en-US" sz="1600" baseline="0" dirty="0"/>
                        <a:t>. </a:t>
                      </a:r>
                      <a:r>
                        <a:rPr lang="en-US" sz="1600" baseline="0" dirty="0" err="1"/>
                        <a:t>Pokoknya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Bos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tahu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beres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saja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deh</a:t>
                      </a:r>
                      <a:r>
                        <a:rPr lang="en-US" sz="1600" baseline="0" dirty="0"/>
                        <a:t>. </a:t>
                      </a:r>
                      <a:r>
                        <a:rPr lang="en-US" sz="1600" baseline="0" dirty="0" err="1"/>
                        <a:t>Cenderung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bekerja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sendiri</a:t>
                      </a:r>
                      <a:r>
                        <a:rPr lang="en-US" sz="1600" baseline="0" dirty="0"/>
                        <a:t>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17">
                <a:tc gridSpan="3"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orang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madya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pengalaman</a:t>
                      </a:r>
                      <a:r>
                        <a:rPr lang="en-US" sz="1600" baseline="0" dirty="0"/>
                        <a:t> 1-2 </a:t>
                      </a:r>
                      <a:r>
                        <a:rPr lang="en-US" sz="1600" baseline="0" dirty="0" err="1"/>
                        <a:t>tahun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0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orang</a:t>
                      </a:r>
                      <a:r>
                        <a:rPr lang="en-US" sz="1600" baseline="0" dirty="0"/>
                        <a:t> junior yang </a:t>
                      </a:r>
                      <a:r>
                        <a:rPr lang="en-US" sz="1600" baseline="0" dirty="0" err="1"/>
                        <a:t>baru</a:t>
                      </a:r>
                      <a:r>
                        <a:rPr lang="en-US" sz="1600" baseline="0" dirty="0"/>
                        <a:t> lulus STM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65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A1DB42-A106-4131-92AD-6DFCCA6F468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6658" name="TextBox 5"/>
          <p:cNvSpPr txBox="1">
            <a:spLocks noChangeArrowheads="1"/>
          </p:cNvSpPr>
          <p:nvPr/>
        </p:nvSpPr>
        <p:spPr bwMode="auto">
          <a:xfrm>
            <a:off x="523875" y="838200"/>
            <a:ext cx="892968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1600" dirty="0"/>
              <a:t>Perusahaan ABC </a:t>
            </a:r>
            <a:r>
              <a:rPr lang="en-US" sz="1600" dirty="0" err="1"/>
              <a:t>memproduksi</a:t>
            </a:r>
            <a:r>
              <a:rPr lang="en-US" sz="1600" dirty="0"/>
              <a:t> 510 </a:t>
            </a:r>
            <a:r>
              <a:rPr lang="en-US" sz="1600" dirty="0" err="1"/>
              <a:t>varian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total 1200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. Data </a:t>
            </a:r>
            <a:r>
              <a:rPr lang="en-US" sz="1600" dirty="0" err="1"/>
              <a:t>kerusakan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 </a:t>
            </a:r>
            <a:r>
              <a:rPr lang="en-US" sz="1600" dirty="0" err="1"/>
              <a:t>tercatat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150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 yang </a:t>
            </a:r>
            <a:r>
              <a:rPr lang="en-US" sz="1600" dirty="0" err="1"/>
              <a:t>rusak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1 </a:t>
            </a:r>
            <a:r>
              <a:rPr lang="en-US" sz="1600" dirty="0" err="1"/>
              <a:t>bulan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r>
              <a:rPr lang="en-US" sz="1600" dirty="0"/>
              <a:t> 6 -7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 per </a:t>
            </a:r>
            <a:r>
              <a:rPr lang="en-US" sz="1600" dirty="0" err="1"/>
              <a:t>hari</a:t>
            </a:r>
            <a:r>
              <a:rPr lang="en-US" sz="1600" dirty="0"/>
              <a:t>. Total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perawatan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10 orang,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dirasakan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Manager,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menurut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orang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cukup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juga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setuju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mensubkan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luar</a:t>
            </a:r>
            <a:r>
              <a:rPr lang="en-US" sz="1600" dirty="0"/>
              <a:t>.  </a:t>
            </a:r>
            <a:r>
              <a:rPr lang="en-US" sz="1600" dirty="0" err="1"/>
              <a:t>Berikut</a:t>
            </a:r>
            <a:r>
              <a:rPr lang="en-US" sz="1600" dirty="0"/>
              <a:t> </a:t>
            </a:r>
            <a:r>
              <a:rPr lang="en-US" sz="1600" dirty="0" err="1"/>
              <a:t>profil</a:t>
            </a:r>
            <a:r>
              <a:rPr lang="en-US" sz="1600" dirty="0"/>
              <a:t> </a:t>
            </a:r>
            <a:r>
              <a:rPr lang="en-US" sz="1600" dirty="0" err="1"/>
              <a:t>pekerja</a:t>
            </a:r>
            <a:r>
              <a:rPr lang="en-US" sz="1600" dirty="0"/>
              <a:t> yang </a:t>
            </a:r>
            <a:r>
              <a:rPr lang="en-US" sz="1600" dirty="0" err="1"/>
              <a:t>ada</a:t>
            </a:r>
            <a:r>
              <a:rPr lang="en-US" sz="1600" dirty="0"/>
              <a:t> di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perawatan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cetak</a:t>
            </a:r>
            <a:r>
              <a:rPr lang="en-US" sz="1600" dirty="0"/>
              <a:t>. 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53380E3-6193-5B4F-A348-1C3F57C17F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96844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0222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22531" name="Picture 3" descr="D:\gambars\mind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981200" y="0"/>
            <a:ext cx="7429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981200" y="457200"/>
            <a:ext cx="667226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b="1" dirty="0" err="1">
                <a:solidFill>
                  <a:schemeClr val="bg1"/>
                </a:solidFill>
                <a:latin typeface="+mn-lt"/>
              </a:rPr>
              <a:t>Pembentukan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+mn-lt"/>
              </a:rPr>
              <a:t>Perilaku</a:t>
            </a:r>
            <a:endParaRPr lang="en-US" sz="54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577850" y="2514600"/>
          <a:ext cx="84201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E4DEB-A99C-41C9-8735-E59E35C1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DB3239-8A88-1A40-9538-EE90976EC2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>
                <a:solidFill>
                  <a:schemeClr val="bg1"/>
                </a:solidFill>
              </a:rPr>
              <a:t>Kaizen</a:t>
            </a:r>
            <a:r>
              <a:rPr lang="en-US" dirty="0">
                <a:solidFill>
                  <a:schemeClr val="bg1"/>
                </a:solidFill>
              </a:rPr>
              <a:t>1/Rev 00(c) Copyright, Sentral Sistem </a:t>
            </a:r>
            <a:r>
              <a:rPr lang="en-US" dirty="0" err="1">
                <a:solidFill>
                  <a:schemeClr val="bg1"/>
                </a:solidFill>
              </a:rPr>
              <a:t>Agustus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84197342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Box 2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5121275" y="4188759"/>
            <a:ext cx="47847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Wolves In Me</a:t>
            </a:r>
          </a:p>
          <a:p>
            <a:pPr algn="ctr"/>
            <a:r>
              <a:rPr lang="en-US" sz="4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Serigala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Dalam</a:t>
            </a:r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Diriku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ction Button: Forward or Next 3">
            <a:hlinkClick r:id="rId4" action="ppaction://hlinkfile" highlightClick="1"/>
          </p:cNvPr>
          <p:cNvSpPr/>
          <p:nvPr/>
        </p:nvSpPr>
        <p:spPr>
          <a:xfrm>
            <a:off x="8610600" y="6096000"/>
            <a:ext cx="914400" cy="533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63BEC-DB5D-412A-9065-CD567A45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01DBC3B-A90B-A44F-86D6-88788E640FA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>
                <a:solidFill>
                  <a:schemeClr val="bg1"/>
                </a:solidFill>
              </a:rPr>
              <a:t>Kaizen</a:t>
            </a:r>
            <a:r>
              <a:rPr lang="en-US" dirty="0">
                <a:solidFill>
                  <a:schemeClr val="bg1"/>
                </a:solidFill>
              </a:rPr>
              <a:t>/Rev 00(c) Copyright, Sentral Sistem </a:t>
            </a:r>
            <a:r>
              <a:rPr lang="en-US" dirty="0" err="1">
                <a:solidFill>
                  <a:schemeClr val="bg1"/>
                </a:solidFill>
              </a:rPr>
              <a:t>Agustus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2895626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E4FF4A-F34C-40EF-9D21-EFB0B464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906000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2D8DE-145B-4789-90D2-8E32BC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AC67A67-F5F1-EE4A-B20A-CE2C8AD1D9C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175789-7F33-4057-83D1-CE6FA8F44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524000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2618" y="214031"/>
            <a:ext cx="6100763" cy="106680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>
                <a:solidFill>
                  <a:schemeClr val="bg1"/>
                </a:solidFill>
              </a:rPr>
              <a:t>KENAPA KITA PERLU</a:t>
            </a:r>
          </a:p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>
                <a:solidFill>
                  <a:schemeClr val="bg1"/>
                </a:solidFill>
              </a:rPr>
              <a:t>IMPROVEMENT......???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1064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295400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CONTOH PERUBAHAN POLA PIKIR 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3429000"/>
          </a:xfrm>
        </p:spPr>
        <p:txBody>
          <a:bodyPr/>
          <a:lstStyle/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mencari</a:t>
            </a:r>
            <a:r>
              <a:rPr lang="en-US" sz="2400" dirty="0"/>
              <a:t> </a:t>
            </a:r>
            <a:r>
              <a:rPr lang="en-US" sz="2400" dirty="0" err="1"/>
              <a:t>siapa</a:t>
            </a:r>
            <a:r>
              <a:rPr lang="en-US" sz="2400" dirty="0"/>
              <a:t> yang </a:t>
            </a:r>
            <a:r>
              <a:rPr lang="en-US" sz="2400" dirty="0" err="1"/>
              <a:t>salah</a:t>
            </a:r>
            <a:r>
              <a:rPr lang="en-US" sz="2400" dirty="0"/>
              <a:t>, TETAPI MENCARI KELEMAHAN SISTEM UNTUK MASA DEPAN YANG LEBIH BAIK (THERE IS NOT MISTAKE ONLY LESSON)</a:t>
            </a:r>
          </a:p>
          <a:p>
            <a:r>
              <a:rPr lang="en-US" sz="2400" dirty="0" err="1"/>
              <a:t>Pemimpin</a:t>
            </a:r>
            <a:r>
              <a:rPr lang="en-US" sz="2400" dirty="0"/>
              <a:t> 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mandor</a:t>
            </a:r>
            <a:r>
              <a:rPr lang="en-US" sz="2400" dirty="0"/>
              <a:t>, PEMIMPIN ADALAH COACH 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</a:p>
          <a:p>
            <a:r>
              <a:rPr lang="en-US" sz="2400" dirty="0" err="1"/>
              <a:t>Beralih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, </a:t>
            </a:r>
            <a:r>
              <a:rPr lang="en-US" sz="2400" dirty="0" err="1"/>
              <a:t>menjadi</a:t>
            </a:r>
            <a:r>
              <a:rPr lang="en-US" sz="2400" dirty="0"/>
              <a:t> MELAKUKAN TINDAKAN SEBELUM MENJADI MASALAH, RISK BASED THINKING </a:t>
            </a:r>
          </a:p>
          <a:p>
            <a:r>
              <a:rPr lang="en-US" sz="2400" dirty="0"/>
              <a:t>PROGRAM KERJA BUKAN AKTIFITAS RUTIN, PROGRAM KERJA HARUS YANG BERSIFAT PERUBAHAN, SESUATU YANG BARU    </a:t>
            </a:r>
          </a:p>
          <a:p>
            <a:endParaRPr lang="en-US" sz="2400" dirty="0"/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457200" y="5265737"/>
            <a:ext cx="9067800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TETAPKAN POLA PIKIR LAIN YANG INGIN </a:t>
            </a:r>
          </a:p>
          <a:p>
            <a:pPr algn="ctr"/>
            <a:r>
              <a:rPr lang="en-US" sz="2400">
                <a:solidFill>
                  <a:schemeClr val="tx2"/>
                </a:solidFill>
              </a:rPr>
              <a:t>ANDA TANAMKAN DIDALAM PERUSAHAAN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182DD-8110-4491-BE47-A95CDD93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FB9DEBF-933F-4D4A-8415-8E309F42E9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36342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495300" y="190500"/>
            <a:ext cx="89154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BASIC POLA PIKIR 4 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3962400" y="2209800"/>
            <a:ext cx="5607122" cy="1522413"/>
          </a:xfrm>
        </p:spPr>
        <p:txBody>
          <a:bodyPr>
            <a:noAutofit/>
          </a:bodyPr>
          <a:lstStyle/>
          <a:p>
            <a:pPr algn="ctr">
              <a:buFont typeface="Arial" charset="0"/>
              <a:buNone/>
              <a:defRPr/>
            </a:pPr>
            <a:r>
              <a:rPr lang="en-US" sz="4400" u="sng" dirty="0" err="1"/>
              <a:t>Merubah</a:t>
            </a:r>
            <a:r>
              <a:rPr lang="en-US" sz="4400" u="sng" dirty="0"/>
              <a:t> MANUSIA </a:t>
            </a:r>
          </a:p>
          <a:p>
            <a:pPr algn="ctr">
              <a:buFont typeface="Arial" charset="0"/>
              <a:buNone/>
              <a:defRPr/>
            </a:pPr>
            <a:r>
              <a:rPr lang="en-US" sz="4400" dirty="0" err="1"/>
              <a:t>Perubahan</a:t>
            </a:r>
            <a:r>
              <a:rPr lang="en-US" sz="4400" dirty="0"/>
              <a:t> </a:t>
            </a:r>
            <a:r>
              <a:rPr lang="en-US" sz="4400" dirty="0" err="1"/>
              <a:t>Pola</a:t>
            </a:r>
            <a:r>
              <a:rPr lang="en-US" sz="4400" dirty="0"/>
              <a:t> </a:t>
            </a:r>
            <a:r>
              <a:rPr lang="en-US" sz="4400" dirty="0" err="1"/>
              <a:t>Pikir</a:t>
            </a:r>
            <a:endParaRPr lang="en-US" sz="4400" dirty="0"/>
          </a:p>
          <a:p>
            <a:pPr algn="ctr">
              <a:buFont typeface="Arial" charset="0"/>
              <a:buNone/>
              <a:defRPr/>
            </a:pPr>
            <a:r>
              <a:rPr lang="en-US" sz="4400" dirty="0"/>
              <a:t>+</a:t>
            </a:r>
          </a:p>
          <a:p>
            <a:pPr algn="ctr">
              <a:buFont typeface="Arial" charset="0"/>
              <a:buNone/>
              <a:defRPr/>
            </a:pPr>
            <a:r>
              <a:rPr lang="en-US" sz="4400" dirty="0" err="1"/>
              <a:t>Menambah</a:t>
            </a:r>
            <a:r>
              <a:rPr lang="en-US" sz="4400" dirty="0"/>
              <a:t> </a:t>
            </a:r>
            <a:r>
              <a:rPr lang="en-US" sz="4400" dirty="0" err="1"/>
              <a:t>wawasan</a:t>
            </a:r>
            <a:r>
              <a:rPr lang="en-US" sz="4400" dirty="0"/>
              <a:t>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906000" cy="152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3400" y="30480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MERUBAH MANUSIA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0B8AA-1936-49C6-AA13-2924D4B2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8879" y="2284771"/>
            <a:ext cx="3276600" cy="41319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5569-34F3-4186-ACDC-4D7C9FA2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708A452-4CFC-DF45-9215-D8D43C7FA93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760836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906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419600" y="1828800"/>
            <a:ext cx="5486400" cy="3669455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 algn="ctr">
              <a:buFont typeface="Arial" charset="0"/>
              <a:buNone/>
              <a:defRPr/>
            </a:pPr>
            <a:r>
              <a:rPr lang="en-US" sz="4400" b="1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 KERJA UNTUK MENGATASI MASALAH</a:t>
            </a:r>
            <a:endParaRPr lang="en-US" sz="4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D7074-DFD3-4942-9B21-923FC897ED3F}"/>
              </a:ext>
            </a:extLst>
          </p:cNvPr>
          <p:cNvSpPr/>
          <p:nvPr/>
        </p:nvSpPr>
        <p:spPr>
          <a:xfrm>
            <a:off x="0" y="1752600"/>
            <a:ext cx="99060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DC3D5-4F8D-416C-A2B4-066DB5CD6E7D}"/>
              </a:ext>
            </a:extLst>
          </p:cNvPr>
          <p:cNvSpPr/>
          <p:nvPr/>
        </p:nvSpPr>
        <p:spPr>
          <a:xfrm>
            <a:off x="0" y="5551594"/>
            <a:ext cx="992826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156B8-28B6-498B-9CFD-F6C5AD42BFB7}"/>
              </a:ext>
            </a:extLst>
          </p:cNvPr>
          <p:cNvSpPr txBox="1"/>
          <p:nvPr/>
        </p:nvSpPr>
        <p:spPr>
          <a:xfrm>
            <a:off x="8229600" y="5132510"/>
            <a:ext cx="1462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@sentralsistem.com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25C8C8-5FAE-4F4F-8421-050E9F7B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5" r="20000"/>
          <a:stretch/>
        </p:blipFill>
        <p:spPr>
          <a:xfrm>
            <a:off x="0" y="1829656"/>
            <a:ext cx="4419600" cy="3658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92A30-4569-4CED-A04D-961F7905F5E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4641972"/>
            <a:ext cx="1123950" cy="77177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8F783C-53C8-47A4-A220-5E7F6D4A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A5D8024-355D-EE4B-B20F-E37AA3FC55A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18947590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526382"/>
          </a:xfrm>
          <a:solidFill>
            <a:srgbClr val="800000"/>
          </a:solidFill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400" b="1" dirty="0">
                <a:solidFill>
                  <a:schemeClr val="bg1"/>
                </a:solidFill>
              </a:rPr>
              <a:t>2 </a:t>
            </a:r>
            <a:r>
              <a:rPr lang="en-US" sz="3400" b="1" dirty="0" err="1">
                <a:solidFill>
                  <a:schemeClr val="bg1"/>
                </a:solidFill>
              </a:rPr>
              <a:t>Jenis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Masalah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dan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 err="1">
                <a:solidFill>
                  <a:schemeClr val="bg1"/>
                </a:solidFill>
              </a:rPr>
              <a:t>Penyebabnya</a:t>
            </a:r>
            <a:endParaRPr lang="en-US" sz="3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818460"/>
              </p:ext>
            </p:extLst>
          </p:nvPr>
        </p:nvGraphicFramePr>
        <p:xfrm>
          <a:off x="238125" y="1776413"/>
          <a:ext cx="9382125" cy="4505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29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2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80">
                <a:tc>
                  <a:txBody>
                    <a:bodyPr/>
                    <a:lstStyle/>
                    <a:p>
                      <a:r>
                        <a:rPr lang="en-US" sz="1800" dirty="0"/>
                        <a:t>KETIDAKSTABILAN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KETIDAKMAMPUAN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6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Terjadi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perubahan</a:t>
                      </a:r>
                      <a:r>
                        <a:rPr lang="en-US" sz="1600" baseline="0" dirty="0"/>
                        <a:t> trend</a:t>
                      </a:r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r>
                        <a:rPr lang="en-US" sz="1600" baseline="0" dirty="0" err="1"/>
                        <a:t>Dulu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bagus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sekarang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jelek</a:t>
                      </a: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r>
                        <a:rPr lang="en-US" sz="1600" baseline="0" dirty="0" err="1"/>
                        <a:t>Kadang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bagus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kadang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jelek</a:t>
                      </a: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r>
                        <a:rPr lang="en-US" sz="1600" baseline="0" dirty="0" err="1"/>
                        <a:t>Bisanya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stok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cukup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sekarang</a:t>
                      </a:r>
                      <a:r>
                        <a:rPr lang="en-US" sz="1600" baseline="0" dirty="0"/>
                        <a:t> </a:t>
                      </a:r>
                    </a:p>
                    <a:p>
                      <a:pPr marL="0" lvl="1" indent="0">
                        <a:buFont typeface="Arial" pitchFamily="34" charset="0"/>
                        <a:buNone/>
                      </a:pPr>
                      <a:r>
                        <a:rPr lang="en-US" sz="1600" baseline="0" dirty="0"/>
                        <a:t>    </a:t>
                      </a:r>
                      <a:r>
                        <a:rPr lang="en-US" sz="1600" baseline="0" dirty="0" err="1"/>
                        <a:t>jadi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cukup</a:t>
                      </a: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endParaRPr lang="en-US" sz="16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terjadi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perubahan</a:t>
                      </a:r>
                      <a:r>
                        <a:rPr lang="en-US" sz="1600" dirty="0"/>
                        <a:t> trend</a:t>
                      </a:r>
                    </a:p>
                    <a:p>
                      <a:pPr marL="182563" lvl="1" indent="-182563">
                        <a:buFont typeface="Arial" pitchFamily="34" charset="0"/>
                        <a:buChar char="•"/>
                        <a:tabLst>
                          <a:tab pos="355600" algn="l"/>
                        </a:tabLst>
                      </a:pPr>
                      <a:r>
                        <a:rPr lang="en-US" sz="1600" baseline="0" dirty="0"/>
                        <a:t>Dari </a:t>
                      </a:r>
                      <a:r>
                        <a:rPr lang="en-US" sz="1600" baseline="0" dirty="0" err="1"/>
                        <a:t>dulu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memang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jelek</a:t>
                      </a: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  <a:tabLst>
                          <a:tab pos="355600" algn="l"/>
                        </a:tabLst>
                      </a:pPr>
                      <a:r>
                        <a:rPr lang="en-US" sz="1600" baseline="0" dirty="0"/>
                        <a:t>Reject </a:t>
                      </a:r>
                      <a:r>
                        <a:rPr lang="en-US" sz="1600" baseline="0" dirty="0" err="1"/>
                        <a:t>stabil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angka</a:t>
                      </a:r>
                      <a:r>
                        <a:rPr lang="en-US" sz="1600" baseline="0" dirty="0"/>
                        <a:t> 2% s/d 3%</a:t>
                      </a:r>
                    </a:p>
                    <a:p>
                      <a:pPr marL="182563" lvl="1" indent="-182563">
                        <a:buFont typeface="Arial" pitchFamily="34" charset="0"/>
                        <a:buChar char="•"/>
                        <a:tabLst>
                          <a:tab pos="355600" algn="l"/>
                        </a:tabLst>
                      </a:pPr>
                      <a:r>
                        <a:rPr lang="en-US" sz="1600" baseline="0" dirty="0" err="1"/>
                        <a:t>Setiap</a:t>
                      </a:r>
                      <a:r>
                        <a:rPr lang="en-US" sz="1600" baseline="0" dirty="0"/>
                        <a:t> kali </a:t>
                      </a:r>
                      <a:r>
                        <a:rPr lang="en-US" sz="1600" baseline="0" dirty="0" err="1"/>
                        <a:t>ada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stok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opname</a:t>
                      </a:r>
                      <a:r>
                        <a:rPr lang="en-US" sz="1600" baseline="0" dirty="0"/>
                        <a:t> </a:t>
                      </a:r>
                    </a:p>
                    <a:p>
                      <a:pPr marL="177800" lvl="1" indent="-177800">
                        <a:buFont typeface="Arial" pitchFamily="34" charset="0"/>
                        <a:buNone/>
                        <a:tabLst>
                          <a:tab pos="355600" algn="l"/>
                        </a:tabLst>
                      </a:pPr>
                      <a:r>
                        <a:rPr lang="en-US" sz="1600" baseline="0" dirty="0"/>
                        <a:t>    </a:t>
                      </a:r>
                      <a:r>
                        <a:rPr lang="en-US" sz="1600" baseline="0" dirty="0" err="1"/>
                        <a:t>selalu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ada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selisih</a:t>
                      </a:r>
                      <a:endParaRPr lang="en-US" sz="16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181"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Penyebab</a:t>
                      </a:r>
                      <a:r>
                        <a:rPr lang="en-US" sz="1600" dirty="0"/>
                        <a:t> :</a:t>
                      </a:r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r>
                        <a:rPr lang="en-US" sz="1600" baseline="0" dirty="0"/>
                        <a:t>Ada </a:t>
                      </a:r>
                      <a:r>
                        <a:rPr lang="en-US" sz="1600" baseline="0" dirty="0" err="1"/>
                        <a:t>faktor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pencetus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selalu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ada</a:t>
                      </a:r>
                      <a:r>
                        <a:rPr lang="en-US" sz="1600" baseline="0" dirty="0"/>
                        <a:t> di proses “</a:t>
                      </a:r>
                      <a:r>
                        <a:rPr lang="en-US" sz="1600" baseline="0" dirty="0" err="1"/>
                        <a:t>Muncul</a:t>
                      </a:r>
                      <a:r>
                        <a:rPr lang="en-US" sz="1600" baseline="0" dirty="0"/>
                        <a:t>”, </a:t>
                      </a:r>
                      <a:r>
                        <a:rPr lang="en-US" sz="1600" baseline="0" dirty="0" err="1"/>
                        <a:t>menyebabkan</a:t>
                      </a:r>
                      <a:r>
                        <a:rPr lang="en-US" sz="1600" baseline="0" dirty="0"/>
                        <a:t> proses </a:t>
                      </a:r>
                      <a:r>
                        <a:rPr lang="en-US" sz="1600" baseline="0" dirty="0" err="1"/>
                        <a:t>menjadi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stabil</a:t>
                      </a:r>
                      <a:endParaRPr lang="en-US" sz="1600" baseline="0" dirty="0"/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endParaRPr lang="en-US" sz="16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Penyebab</a:t>
                      </a:r>
                      <a:r>
                        <a:rPr lang="en-US" sz="1600" dirty="0"/>
                        <a:t> :</a:t>
                      </a:r>
                    </a:p>
                    <a:p>
                      <a:pPr marL="182563" lvl="1" indent="-182563">
                        <a:buFont typeface="Arial" pitchFamily="34" charset="0"/>
                        <a:buChar char="•"/>
                      </a:pPr>
                      <a:r>
                        <a:rPr lang="en-US" sz="1600" dirty="0" err="1"/>
                        <a:t>Ada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f</a:t>
                      </a:r>
                      <a:r>
                        <a:rPr lang="en-US" sz="1600" dirty="0" err="1"/>
                        <a:t>aktor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penyebab</a:t>
                      </a:r>
                      <a:r>
                        <a:rPr lang="en-US" sz="1600" baseline="0" dirty="0"/>
                        <a:t> “yang </a:t>
                      </a:r>
                      <a:r>
                        <a:rPr lang="en-US" sz="1600" baseline="0" dirty="0" err="1"/>
                        <a:t>selalu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ada</a:t>
                      </a:r>
                      <a:r>
                        <a:rPr lang="en-US" sz="1600" baseline="0" dirty="0"/>
                        <a:t>” yang </a:t>
                      </a:r>
                      <a:r>
                        <a:rPr lang="en-US" sz="1600" baseline="0" dirty="0" err="1"/>
                        <a:t>menyebabkan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proses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menjadi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tidak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mampu</a:t>
                      </a:r>
                      <a:r>
                        <a:rPr lang="en-US" sz="1600" baseline="0" dirty="0"/>
                        <a:t> 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766">
                <a:tc>
                  <a:txBody>
                    <a:bodyPr/>
                    <a:lstStyle/>
                    <a:p>
                      <a:pPr marL="0" lvl="1" indent="0">
                        <a:buFont typeface="Arial" pitchFamily="34" charset="0"/>
                        <a:buNone/>
                      </a:pPr>
                      <a:r>
                        <a:rPr lang="en-US" sz="1600" kern="1200" dirty="0"/>
                        <a:t>PENYELESAIAN MASALAH : 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baseline="0" dirty="0" err="1"/>
                        <a:t>Identifikasi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faktor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pencetus</a:t>
                      </a:r>
                      <a:r>
                        <a:rPr lang="en-US" sz="1600" kern="1200" baseline="0" dirty="0"/>
                        <a:t>, </a:t>
                      </a:r>
                      <a:r>
                        <a:rPr lang="en-US" sz="1600" kern="1200" baseline="0" dirty="0" err="1"/>
                        <a:t>kemudian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perbaiki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faktor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pencetus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tersebut</a:t>
                      </a:r>
                      <a:r>
                        <a:rPr lang="en-US" sz="1600" kern="1200" baseline="0" dirty="0"/>
                        <a:t> </a:t>
                      </a:r>
                      <a:endParaRPr lang="en-US" sz="16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PENYELESAIAN MASALAH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Modifikasi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kondisi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saat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mampu</a:t>
                      </a:r>
                      <a:endParaRPr lang="en-US" sz="16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103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CE0D65-9A84-4E48-AB75-F2B07807920D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46104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02562" y="2362200"/>
            <a:ext cx="15462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5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325687"/>
            <a:ext cx="13049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8B2C54A7-A794-AC41-AA6F-A6E2180766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78662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3276600" y="63071"/>
            <a:ext cx="5867400" cy="18478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800" b="1" dirty="0" err="1"/>
              <a:t>Coba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Anda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Simpulkan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Permasalahan</a:t>
            </a:r>
            <a:r>
              <a:rPr lang="en-US" altLang="en-US" sz="2800" b="1" dirty="0"/>
              <a:t> yang </a:t>
            </a:r>
            <a:r>
              <a:rPr lang="en-US" altLang="en-US" sz="2800" b="1" dirty="0" err="1"/>
              <a:t>terjadi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berdasarkan</a:t>
            </a:r>
            <a:r>
              <a:rPr lang="en-US" altLang="en-US" sz="2800" b="1" dirty="0"/>
              <a:t> </a:t>
            </a:r>
            <a:r>
              <a:rPr lang="en-US" altLang="en-US" sz="2800" b="1" dirty="0" err="1"/>
              <a:t>fakta</a:t>
            </a:r>
            <a:r>
              <a:rPr lang="en-US" altLang="en-US" sz="2800" b="1" dirty="0"/>
              <a:t> yang </a:t>
            </a:r>
            <a:r>
              <a:rPr lang="en-US" altLang="en-US" sz="2800" b="1" dirty="0" err="1"/>
              <a:t>ada</a:t>
            </a:r>
            <a:endParaRPr lang="en-US" altLang="en-US" sz="2800" b="1" dirty="0"/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3071813" y="1752600"/>
            <a:ext cx="6810375" cy="485775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000" dirty="0"/>
              <a:t>Target : 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akurasi</a:t>
            </a:r>
            <a:r>
              <a:rPr lang="en-US" sz="2000" dirty="0"/>
              <a:t> </a:t>
            </a:r>
            <a:r>
              <a:rPr lang="en-US" sz="2000" dirty="0" err="1"/>
              <a:t>stok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vs</a:t>
            </a:r>
            <a:r>
              <a:rPr lang="en-US" sz="2000" dirty="0"/>
              <a:t> </a:t>
            </a:r>
            <a:r>
              <a:rPr lang="en-US" sz="2000" dirty="0" err="1"/>
              <a:t>aktual</a:t>
            </a:r>
            <a:r>
              <a:rPr lang="en-US" sz="2000" dirty="0"/>
              <a:t> </a:t>
            </a:r>
          </a:p>
          <a:p>
            <a:pPr marL="365760" indent="-256032" eaLnBrk="1" fontAlgn="auto" hangingPunct="1">
              <a:spcAft>
                <a:spcPts val="0"/>
              </a:spcAft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000" dirty="0" err="1"/>
              <a:t>Fakta</a:t>
            </a:r>
            <a:r>
              <a:rPr lang="en-US" sz="2000" dirty="0"/>
              <a:t> :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,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ambil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 </a:t>
            </a:r>
            <a:r>
              <a:rPr lang="en-US" sz="2000" dirty="0" err="1"/>
              <a:t>dulu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belakangan</a:t>
            </a:r>
            <a:endParaRPr lang="en-US" sz="2000" dirty="0"/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malam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orang</a:t>
            </a:r>
            <a:r>
              <a:rPr lang="en-US" sz="2000" dirty="0"/>
              <a:t> </a:t>
            </a:r>
            <a:r>
              <a:rPr lang="en-US" sz="2000" dirty="0" err="1"/>
              <a:t>gudang</a:t>
            </a:r>
            <a:r>
              <a:rPr lang="en-US" sz="2000" dirty="0"/>
              <a:t>.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ambil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media </a:t>
            </a: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, </a:t>
            </a:r>
            <a:r>
              <a:rPr lang="en-US" sz="2000" dirty="0" err="1"/>
              <a:t>paginya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lapor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orang</a:t>
            </a:r>
            <a:r>
              <a:rPr lang="en-US" sz="2000" dirty="0"/>
              <a:t> </a:t>
            </a:r>
            <a:r>
              <a:rPr lang="en-US" sz="2000" dirty="0" err="1"/>
              <a:t>gudang</a:t>
            </a:r>
            <a:r>
              <a:rPr lang="en-US" sz="2000" dirty="0"/>
              <a:t> </a:t>
            </a:r>
            <a:r>
              <a:rPr lang="en-US" sz="2000" dirty="0" err="1"/>
              <a:t>menanyakan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Gudang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terkunci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orang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ambil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endParaRPr lang="en-US" sz="2000" dirty="0"/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Barang</a:t>
            </a:r>
            <a:r>
              <a:rPr lang="en-US" sz="2000" dirty="0"/>
              <a:t> yang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selisih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indirect material 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r>
              <a:rPr lang="en-US" sz="2000" dirty="0" err="1"/>
              <a:t>Prosedur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terlalu</a:t>
            </a:r>
            <a:r>
              <a:rPr lang="en-US" sz="2000" dirty="0"/>
              <a:t> general,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disebutkan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ambil</a:t>
            </a:r>
            <a:r>
              <a:rPr lang="en-US" sz="2000" dirty="0"/>
              <a:t> </a:t>
            </a:r>
            <a:r>
              <a:rPr lang="en-US" sz="2000" dirty="0" err="1"/>
              <a:t>barang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dicatat</a:t>
            </a:r>
            <a:r>
              <a:rPr lang="en-US" sz="2000" dirty="0"/>
              <a:t>. </a:t>
            </a:r>
          </a:p>
          <a:p>
            <a:pPr marL="658368" lvl="1" indent="-246888" eaLnBrk="1" fontAlgn="auto" hangingPunct="1">
              <a:spcAft>
                <a:spcPts val="0"/>
              </a:spcAft>
              <a:buFont typeface="Georgia"/>
              <a:buChar char="▫"/>
              <a:defRPr/>
            </a:pPr>
            <a:endParaRPr lang="en-US" sz="2000" dirty="0"/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000" dirty="0"/>
              <a:t>  </a:t>
            </a:r>
          </a:p>
          <a:p>
            <a:pPr marL="658368" lvl="1" indent="-246888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000" dirty="0"/>
          </a:p>
        </p:txBody>
      </p:sp>
      <p:sp>
        <p:nvSpPr>
          <p:cNvPr id="41988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B0EC14-61DD-4F5C-A500-3E50C2723A26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C4593-3002-DB46-B7D8-6388DEDEAC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95537-332F-4B02-9758-DAB8BB505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r="43322" b="23994"/>
          <a:stretch/>
        </p:blipFill>
        <p:spPr>
          <a:xfrm>
            <a:off x="0" y="0"/>
            <a:ext cx="3200400" cy="58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9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xfrm>
            <a:off x="3595688" y="366713"/>
            <a:ext cx="5957887" cy="928687"/>
          </a:xfrm>
        </p:spPr>
        <p:txBody>
          <a:bodyPr/>
          <a:lstStyle/>
          <a:p>
            <a:pPr eaLnBrk="1" hangingPunct="1"/>
            <a:r>
              <a:rPr lang="id-ID" altLang="en-US" b="1" dirty="0">
                <a:solidFill>
                  <a:srgbClr val="C00000"/>
                </a:solidFill>
              </a:rPr>
              <a:t>Workshop</a:t>
            </a:r>
            <a:endParaRPr lang="en-US" altLang="en-US" b="1" dirty="0">
              <a:solidFill>
                <a:srgbClr val="C00000"/>
              </a:solidFill>
            </a:endParaRPr>
          </a:p>
        </p:txBody>
      </p:sp>
      <p:sp>
        <p:nvSpPr>
          <p:cNvPr id="51203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086600" y="6316265"/>
            <a:ext cx="31369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fld id="{5690330B-1088-413E-868B-98BBF5D36A4C}" type="slidenum">
              <a:rPr lang="en-US" altLang="en-US" smtClean="0"/>
              <a:pPr algn="ctr"/>
              <a:t>25</a:t>
            </a:fld>
            <a:endParaRPr lang="en-US" altLang="en-US"/>
          </a:p>
        </p:txBody>
      </p:sp>
      <p:sp>
        <p:nvSpPr>
          <p:cNvPr id="51204" name="Rectangle 3"/>
          <p:cNvSpPr>
            <a:spLocks noGrp="1"/>
          </p:cNvSpPr>
          <p:nvPr>
            <p:ph sz="quarter" idx="1"/>
          </p:nvPr>
        </p:nvSpPr>
        <p:spPr>
          <a:xfrm>
            <a:off x="3524250" y="1571625"/>
            <a:ext cx="592931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Tetapkan</a:t>
            </a:r>
            <a:r>
              <a:rPr lang="en-US" altLang="en-US" sz="2400" dirty="0"/>
              <a:t> Program </a:t>
            </a:r>
            <a:r>
              <a:rPr lang="en-US" altLang="en-US" sz="2400" dirty="0" err="1"/>
              <a:t>Kerja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pengembangan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Manusia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Tetapkan</a:t>
            </a:r>
            <a:r>
              <a:rPr lang="en-US" altLang="en-US" sz="2400" dirty="0"/>
              <a:t> 5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besar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sering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terjadi</a:t>
            </a:r>
            <a:r>
              <a:rPr lang="en-US" altLang="en-US" sz="2400" dirty="0"/>
              <a:t> di </a:t>
            </a:r>
            <a:r>
              <a:rPr lang="en-US" altLang="en-US" sz="2400" dirty="0" err="1"/>
              <a:t>tahun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lalu</a:t>
            </a:r>
            <a:r>
              <a:rPr lang="en-US" altLang="en-US" sz="2400" dirty="0"/>
              <a:t>, yang </a:t>
            </a:r>
            <a:r>
              <a:rPr lang="en-US" altLang="en-US" sz="2400" dirty="0" err="1"/>
              <a:t>menghabiskan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waktu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energi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biaya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cukup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menangani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tersebut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Pilih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5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besar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tersebut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merupakan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ketidakstabilan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Analisa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berdasarkan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fakta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tetapkan</a:t>
            </a:r>
            <a:r>
              <a:rPr lang="en-US" altLang="en-US" sz="2400" dirty="0"/>
              <a:t> program </a:t>
            </a:r>
            <a:r>
              <a:rPr lang="en-US" altLang="en-US" sz="2400" dirty="0" err="1"/>
              <a:t>kerja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menghilangkan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masalah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tersebut</a:t>
            </a:r>
            <a:r>
              <a:rPr lang="en-US" altLang="en-US" sz="2400" dirty="0"/>
              <a:t>. 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BEC7D4C-777C-EA4A-836B-324695D9831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396434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4098" name="Picture 2" descr="Image result for problem solving">
            <a:extLst>
              <a:ext uri="{FF2B5EF4-FFF2-40B4-BE49-F238E27FC236}">
                <a16:creationId xmlns:a16="http://schemas.microsoft.com/office/drawing/2014/main" id="{918EE6D3-716D-436E-AE95-A75F8D7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1066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4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1524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28600"/>
            <a:ext cx="990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2800" dirty="0">
                <a:solidFill>
                  <a:schemeClr val="bg1"/>
                </a:solidFill>
              </a:rPr>
              <a:t>Program </a:t>
            </a:r>
            <a:r>
              <a:rPr lang="en-US" sz="2800" dirty="0" err="1">
                <a:solidFill>
                  <a:schemeClr val="bg1"/>
                </a:solidFill>
              </a:rPr>
              <a:t>kerja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mengatasi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 algn="ctr"/>
            <a:r>
              <a:rPr lang="en-US" sz="2800" i="1" dirty="0">
                <a:solidFill>
                  <a:schemeClr val="bg1"/>
                </a:solidFill>
              </a:rPr>
              <a:t>Future Problem </a:t>
            </a:r>
            <a:r>
              <a:rPr lang="en-US" sz="2800" i="1" dirty="0" err="1">
                <a:solidFill>
                  <a:schemeClr val="bg1"/>
                </a:solidFill>
              </a:rPr>
              <a:t>dan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Menangkap</a:t>
            </a:r>
            <a:r>
              <a:rPr lang="en-US" sz="2800" i="1" dirty="0">
                <a:solidFill>
                  <a:schemeClr val="bg1"/>
                </a:solidFill>
              </a:rPr>
              <a:t>  Future Opportunity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905000"/>
            <a:ext cx="472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98463">
              <a:buFont typeface="+mj-lt"/>
              <a:buAutoNum type="arabicPeriod"/>
            </a:pP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yang “</a:t>
            </a:r>
            <a:r>
              <a:rPr lang="en-US" dirty="0" err="1"/>
              <a:t>mungkin</a:t>
            </a:r>
            <a:r>
              <a:rPr lang="en-US" dirty="0"/>
              <a:t>”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. </a:t>
            </a:r>
          </a:p>
          <a:p>
            <a:pPr marL="457200" lvl="2" indent="-398463">
              <a:buFont typeface="+mj-lt"/>
              <a:buAutoNum type="arabicPeriod"/>
            </a:pPr>
            <a:endParaRPr lang="en-US" dirty="0"/>
          </a:p>
          <a:p>
            <a:pPr marL="461962" lvl="3" indent="-342900">
              <a:buFont typeface="+mj-lt"/>
              <a:buAutoNum type="arabicPeriod" startAt="2"/>
            </a:pPr>
            <a:r>
              <a:rPr lang="en-US" dirty="0"/>
              <a:t>Goals </a:t>
            </a:r>
            <a:r>
              <a:rPr lang="en-US" dirty="0" err="1"/>
              <a:t>dari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: </a:t>
            </a:r>
          </a:p>
          <a:p>
            <a:pPr marL="914400" lvl="4" indent="-338138">
              <a:buFont typeface="Arial" pitchFamily="34" charset="0"/>
              <a:buChar char="•"/>
            </a:pPr>
            <a:r>
              <a:rPr lang="en-US" b="1" dirty="0" err="1"/>
              <a:t>Menghindari</a:t>
            </a:r>
            <a:r>
              <a:rPr lang="en-US" b="1" dirty="0"/>
              <a:t> </a:t>
            </a:r>
            <a:r>
              <a:rPr lang="en-US" b="1" dirty="0" err="1"/>
              <a:t>masalah</a:t>
            </a:r>
            <a:r>
              <a:rPr lang="en-US" b="1" dirty="0"/>
              <a:t> yang </a:t>
            </a:r>
            <a:r>
              <a:rPr lang="en-US" b="1" dirty="0" err="1"/>
              <a:t>mungkin</a:t>
            </a:r>
            <a:r>
              <a:rPr lang="en-US" b="1" dirty="0"/>
              <a:t> </a:t>
            </a:r>
            <a:r>
              <a:rPr lang="en-US" b="1" dirty="0" err="1"/>
              <a:t>terjadi</a:t>
            </a:r>
            <a:r>
              <a:rPr lang="en-US" b="1" dirty="0"/>
              <a:t>, </a:t>
            </a:r>
          </a:p>
          <a:p>
            <a:pPr marL="914400" lvl="4" indent="-338138">
              <a:buFont typeface="Arial" pitchFamily="34" charset="0"/>
              <a:buChar char="•"/>
            </a:pPr>
            <a:r>
              <a:rPr lang="en-US" b="1" dirty="0" err="1"/>
              <a:t>Menangkap</a:t>
            </a:r>
            <a:r>
              <a:rPr lang="en-US" b="1" dirty="0"/>
              <a:t> </a:t>
            </a:r>
            <a:r>
              <a:rPr lang="en-US" b="1" dirty="0" err="1"/>
              <a:t>peluang</a:t>
            </a:r>
            <a:r>
              <a:rPr lang="en-US" b="1" dirty="0"/>
              <a:t> yang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terjadi</a:t>
            </a:r>
            <a:r>
              <a:rPr lang="en-US" b="1" dirty="0"/>
              <a:t> </a:t>
            </a:r>
            <a:r>
              <a:rPr lang="en-US" b="1" dirty="0" err="1"/>
              <a:t>di</a:t>
            </a:r>
            <a:r>
              <a:rPr lang="en-US" b="1" dirty="0"/>
              <a:t> </a:t>
            </a:r>
            <a:r>
              <a:rPr lang="en-US" b="1" dirty="0" err="1"/>
              <a:t>masa</a:t>
            </a:r>
            <a:r>
              <a:rPr lang="en-US" b="1" dirty="0"/>
              <a:t> </a:t>
            </a:r>
            <a:r>
              <a:rPr lang="en-US" b="1" dirty="0" err="1"/>
              <a:t>depan</a:t>
            </a:r>
            <a:r>
              <a:rPr lang="en-US" b="1" dirty="0"/>
              <a:t>. </a:t>
            </a:r>
          </a:p>
          <a:p>
            <a:pPr marL="914400" lvl="4" indent="-338138">
              <a:buFont typeface="Arial" pitchFamily="34" charset="0"/>
              <a:buChar char="•"/>
            </a:pPr>
            <a:endParaRPr lang="en-US" b="1" dirty="0"/>
          </a:p>
          <a:p>
            <a:pPr marL="457200" lvl="2" indent="-398463">
              <a:buFont typeface="+mj-lt"/>
              <a:buAutoNum type="arabicPeriod" startAt="3"/>
            </a:pPr>
            <a:r>
              <a:rPr lang="en-US" dirty="0" err="1"/>
              <a:t>Teknik</a:t>
            </a:r>
            <a:r>
              <a:rPr lang="en-US" dirty="0"/>
              <a:t> : </a:t>
            </a:r>
            <a:r>
              <a:rPr lang="en-US" dirty="0" err="1"/>
              <a:t>Prediksi</a:t>
            </a:r>
            <a:r>
              <a:rPr lang="en-US" dirty="0"/>
              <a:t>. </a:t>
            </a:r>
            <a:r>
              <a:rPr lang="en-US" dirty="0" err="1"/>
              <a:t>Identifikasi</a:t>
            </a:r>
            <a:r>
              <a:rPr lang="en-US" dirty="0"/>
              <a:t> issue valid </a:t>
            </a:r>
            <a:r>
              <a:rPr lang="en-US" dirty="0" err="1"/>
              <a:t>bukan</a:t>
            </a:r>
            <a:r>
              <a:rPr lang="en-US" dirty="0"/>
              <a:t> hoax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6901804-3DC1-0545-BD29-DD8D6E0BC7E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5122" name="Picture 2" descr="Image result for problem solving">
            <a:extLst>
              <a:ext uri="{FF2B5EF4-FFF2-40B4-BE49-F238E27FC236}">
                <a16:creationId xmlns:a16="http://schemas.microsoft.com/office/drawing/2014/main" id="{FB7F7E57-AB7C-495F-96B7-079A5239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1600" y="1858809"/>
            <a:ext cx="4572000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1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62725" y="6492877"/>
            <a:ext cx="1733550" cy="365125"/>
          </a:xfrm>
        </p:spPr>
        <p:txBody>
          <a:bodyPr/>
          <a:lstStyle/>
          <a:p>
            <a:fld id="{51A2A3F6-D882-4108-8115-9FD713D7B42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CCD8DC-DB19-4F3D-9132-E08777B0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 Kerja 1/Rev 00(c) Copyright, Sentral Sistem Agustus 2019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4482-E898-48D0-9932-DE11A86B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" y="605769"/>
            <a:ext cx="9906000" cy="56596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A29E2B-B45C-44FD-921B-E0067314DF62}"/>
              </a:ext>
            </a:extLst>
          </p:cNvPr>
          <p:cNvSpPr/>
          <p:nvPr/>
        </p:nvSpPr>
        <p:spPr>
          <a:xfrm>
            <a:off x="11723" y="605769"/>
            <a:ext cx="5801186" cy="5643726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676400"/>
            <a:ext cx="5481408" cy="1981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Apakah</a:t>
            </a:r>
            <a:br>
              <a:rPr lang="en-US" sz="4400" b="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9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risiko</a:t>
            </a:r>
            <a:r>
              <a:rPr lang="en-US" sz="89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sz="89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itu</a:t>
            </a:r>
            <a:r>
              <a:rPr lang="en-US" sz="8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?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DC0FFF4-C885-A345-9D1D-4192537B1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316554108"/>
      </p:ext>
    </p:extLst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5408357" cy="108966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3512" y="11407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Konsep</a:t>
            </a:r>
            <a:r>
              <a:rPr lang="en-US" sz="2800" dirty="0"/>
              <a:t> “Problem” versus “Risk”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248400"/>
            <a:ext cx="990600" cy="401638"/>
          </a:xfrm>
        </p:spPr>
        <p:txBody>
          <a:bodyPr/>
          <a:lstStyle/>
          <a:p>
            <a:fld id="{7589D4B7-21C6-42E7-8889-C9226445732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187" y="1724561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7" y="1724561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79" y="3315211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9" y="913091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333AE-C0B6-409A-BD28-117EE5323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26" y="236743"/>
            <a:ext cx="1820874" cy="664488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8BD19C7-F2B4-B240-B7A0-69662D12FA3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48493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3"/>
          <p:cNvSpPr>
            <a:spLocks noGrp="1"/>
          </p:cNvSpPr>
          <p:nvPr>
            <p:ph type="title"/>
          </p:nvPr>
        </p:nvSpPr>
        <p:spPr>
          <a:xfrm>
            <a:off x="459043" y="282002"/>
            <a:ext cx="5408357" cy="9906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C00000"/>
                </a:solidFill>
              </a:rPr>
              <a:t>Apakah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risiko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itu</a:t>
            </a:r>
            <a:r>
              <a:rPr lang="en-US" sz="5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671038" cy="852478"/>
          </a:xfrm>
          <a:ln w="952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400" dirty="0"/>
              <a:t>Keterkaitan antara Sasaran, Ketidakpastian dan Risiko</a:t>
            </a:r>
            <a:r>
              <a:rPr lang="en-US" sz="2400" dirty="0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D4B7-21C6-42E7-8889-C9226445732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ISU/ PERISTIWA SAAT INI</a:t>
            </a:r>
          </a:p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DAN </a:t>
            </a:r>
          </a:p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BEBERAPA TAHUN KEDEPAN </a:t>
            </a:r>
            <a:endParaRPr lang="id-ID" sz="1400" b="1" dirty="0">
              <a:ea typeface="Helvetica Neue Light" pitchFamily="2" charset="2"/>
              <a:cs typeface="Helvetica Neue Light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12453" y="4082618"/>
            <a:ext cx="4287245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12453" y="3007393"/>
            <a:ext cx="4287245" cy="207817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51054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endParaRPr lang="id-ID" dirty="0">
              <a:ea typeface="Helvetica Neue Light" pitchFamily="2" charset="2"/>
              <a:cs typeface="Helvetica Neue Light" pitchFamily="2" charset="2"/>
            </a:endParaRPr>
          </a:p>
        </p:txBody>
      </p:sp>
      <p:grpSp>
        <p:nvGrpSpPr>
          <p:cNvPr id="2" name="Group 73"/>
          <p:cNvGrpSpPr/>
          <p:nvPr/>
        </p:nvGrpSpPr>
        <p:grpSpPr>
          <a:xfrm>
            <a:off x="4224376" y="4314632"/>
            <a:ext cx="1033424" cy="719831"/>
            <a:chOff x="3779558" y="4351731"/>
            <a:chExt cx="1301789" cy="798141"/>
          </a:xfrm>
        </p:grpSpPr>
        <p:grpSp>
          <p:nvGrpSpPr>
            <p:cNvPr id="4" name="Group 72"/>
            <p:cNvGrpSpPr/>
            <p:nvPr/>
          </p:nvGrpSpPr>
          <p:grpSpPr>
            <a:xfrm>
              <a:off x="3949445" y="4351731"/>
              <a:ext cx="433974" cy="533170"/>
              <a:chOff x="3949445" y="4351731"/>
              <a:chExt cx="433974" cy="533170"/>
            </a:xfrm>
          </p:grpSpPr>
          <p:sp>
            <p:nvSpPr>
              <p:cNvPr id="14" name="TextBox 13"/>
              <p:cNvSpPr txBox="1"/>
              <p:nvPr/>
            </p:nvSpPr>
            <p:spPr>
              <a:xfrm rot="10800000">
                <a:off x="4021564" y="4373012"/>
                <a:ext cx="361855" cy="511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b="1" dirty="0">
                    <a:solidFill>
                      <a:srgbClr val="FF0000"/>
                    </a:solidFill>
                    <a:ea typeface="Helvetica Neue Light" pitchFamily="2" charset="2"/>
                    <a:cs typeface="Helvetica Neue Light" pitchFamily="2" charset="2"/>
                  </a:rPr>
                  <a:t>-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49445" y="4351731"/>
                <a:ext cx="432048" cy="451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779558" y="4774487"/>
              <a:ext cx="1301789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4191668" y="3048002"/>
            <a:ext cx="1033424" cy="803651"/>
            <a:chOff x="3702050" y="2947303"/>
            <a:chExt cx="1301789" cy="891080"/>
          </a:xfrm>
        </p:grpSpPr>
        <p:sp>
          <p:nvSpPr>
            <p:cNvPr id="17" name="TextBox 16"/>
            <p:cNvSpPr txBox="1"/>
            <p:nvPr/>
          </p:nvSpPr>
          <p:spPr>
            <a:xfrm>
              <a:off x="3702050" y="2947303"/>
              <a:ext cx="1301789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grpSp>
          <p:nvGrpSpPr>
            <p:cNvPr id="11" name="Group 70"/>
            <p:cNvGrpSpPr/>
            <p:nvPr/>
          </p:nvGrpSpPr>
          <p:grpSpPr>
            <a:xfrm>
              <a:off x="3949445" y="3285262"/>
              <a:ext cx="468512" cy="553121"/>
              <a:chOff x="3949445" y="3285262"/>
              <a:chExt cx="468512" cy="5531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59177" y="3285262"/>
                <a:ext cx="458780" cy="51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400" b="1" dirty="0">
                    <a:solidFill>
                      <a:schemeClr val="accent1">
                        <a:lumMod val="75000"/>
                      </a:schemeClr>
                    </a:solidFill>
                    <a:ea typeface="Helvetica Neue Light" pitchFamily="2" charset="2"/>
                    <a:cs typeface="Helvetica Neue Light" pitchFamily="2" charset="2"/>
                  </a:rPr>
                  <a:t>+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49445" y="3380852"/>
                <a:ext cx="432048" cy="4575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</p:grpSp>
      <p:sp>
        <p:nvSpPr>
          <p:cNvPr id="21" name="Freeform 20"/>
          <p:cNvSpPr/>
          <p:nvPr/>
        </p:nvSpPr>
        <p:spPr>
          <a:xfrm>
            <a:off x="2137783" y="3024830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prstDash val="sysDash"/>
            <a:headEnd type="triangl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38432" y="4407019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 rot="2637726">
            <a:off x="1870265" y="4750520"/>
            <a:ext cx="103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 rot="18829117">
            <a:off x="1880370" y="2937025"/>
            <a:ext cx="103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725242" y="2663533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prstDash val="sys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 rot="1211222">
            <a:off x="6187297" y="2831006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6600" y="3124200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KPI/ Project Delivery/ </a:t>
            </a:r>
          </a:p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Visi/ dll</a:t>
            </a:r>
          </a:p>
        </p:txBody>
      </p:sp>
      <p:sp>
        <p:nvSpPr>
          <p:cNvPr id="28" name="Freeform 27"/>
          <p:cNvSpPr/>
          <p:nvPr/>
        </p:nvSpPr>
        <p:spPr>
          <a:xfrm>
            <a:off x="4736301" y="4501886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none" w="med" len="med"/>
            <a:tailEnd type="triangl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867400"/>
            <a:ext cx="2837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ƒ(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Likelihood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,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Consequence)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 ?</a:t>
            </a:r>
          </a:p>
        </p:txBody>
      </p:sp>
      <p:grpSp>
        <p:nvGrpSpPr>
          <p:cNvPr id="12" name="Group 14"/>
          <p:cNvGrpSpPr/>
          <p:nvPr/>
        </p:nvGrpSpPr>
        <p:grpSpPr>
          <a:xfrm>
            <a:off x="6842560" y="3656825"/>
            <a:ext cx="1082348" cy="830343"/>
            <a:chOff x="7416263" y="3388931"/>
            <a:chExt cx="1363424" cy="920676"/>
          </a:xfrm>
        </p:grpSpPr>
        <p:sp>
          <p:nvSpPr>
            <p:cNvPr id="31" name="TextBox 30"/>
            <p:cNvSpPr txBox="1"/>
            <p:nvPr/>
          </p:nvSpPr>
          <p:spPr>
            <a:xfrm>
              <a:off x="7416263" y="3388931"/>
              <a:ext cx="1363424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 err="1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Sasaran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34545" y="3645025"/>
              <a:ext cx="975720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masa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09422" y="3892986"/>
              <a:ext cx="1088800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 err="1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depan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 rot="20447347">
            <a:off x="6355678" y="536479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7134972" y="4542604"/>
            <a:ext cx="48100" cy="41039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12188" y="3810000"/>
            <a:ext cx="1564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Proses </a:t>
            </a:r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BB7C7-0613-4503-BAE0-77F601FD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1" y="0"/>
            <a:ext cx="2273434" cy="14777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8E99-E0CB-4FFD-B7C4-7BEF740EEDB2}"/>
              </a:ext>
            </a:extLst>
          </p:cNvPr>
          <p:cNvSpPr/>
          <p:nvPr/>
        </p:nvSpPr>
        <p:spPr>
          <a:xfrm>
            <a:off x="301789" y="1272914"/>
            <a:ext cx="744872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5FF67435-20FD-DA40-BE00-AF1E36949D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61585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452688" y="428625"/>
            <a:ext cx="6858000" cy="1143000"/>
          </a:xfrm>
        </p:spPr>
        <p:txBody>
          <a:bodyPr/>
          <a:lstStyle/>
          <a:p>
            <a:pPr algn="l"/>
            <a:r>
              <a:rPr lang="en-US" sz="2800" b="1"/>
              <a:t>Bisakah kita mencapai hasil yang lebih baik dengan hanya mengerjakan rutinitas ?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688" y="1857375"/>
            <a:ext cx="6915150" cy="42862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 dirty="0"/>
              <a:t>Kita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menurunkan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</a:t>
            </a:r>
            <a:r>
              <a:rPr lang="en-US" sz="2000" dirty="0" err="1"/>
              <a:t>kemacetan</a:t>
            </a:r>
            <a:r>
              <a:rPr lang="en-US" sz="2000" dirty="0"/>
              <a:t>,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transportasi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yang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lakukan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en-US" sz="2000" dirty="0"/>
              <a:t>Kita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menurunkan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customer claim, reject internal, pending delivery 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/>
              <a:t>Cara </a:t>
            </a:r>
            <a:r>
              <a:rPr lang="en-US" sz="2000" dirty="0" err="1"/>
              <a:t>pengendalian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endParaRPr lang="en-US" sz="2000" dirty="0"/>
          </a:p>
          <a:p>
            <a:pPr lvl="1">
              <a:defRPr/>
            </a:pPr>
            <a:r>
              <a:rPr lang="en-US" sz="2000" dirty="0"/>
              <a:t>Cara </a:t>
            </a:r>
            <a:r>
              <a:rPr lang="en-US" sz="2000" dirty="0" err="1"/>
              <a:t>pengendalian</a:t>
            </a:r>
            <a:r>
              <a:rPr lang="en-US" sz="2000" dirty="0"/>
              <a:t> </a:t>
            </a:r>
            <a:r>
              <a:rPr lang="id-ID" sz="2000" dirty="0"/>
              <a:t>anak buah</a:t>
            </a:r>
            <a:r>
              <a:rPr lang="en-US" sz="2000" dirty="0"/>
              <a:t>, </a:t>
            </a:r>
          </a:p>
          <a:p>
            <a:pPr lvl="1">
              <a:defRPr/>
            </a:pPr>
            <a:r>
              <a:rPr lang="en-US" sz="2000" dirty="0"/>
              <a:t>Cara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endParaRPr lang="en-US" sz="2000" dirty="0"/>
          </a:p>
          <a:p>
            <a:pPr>
              <a:buFont typeface="Arial" pitchFamily="34" charset="0"/>
              <a:buNone/>
              <a:defRPr/>
            </a:pPr>
            <a:r>
              <a:rPr lang="en-US" sz="2000" dirty="0"/>
              <a:t>	</a:t>
            </a:r>
            <a:r>
              <a:rPr lang="en-US" sz="2000" dirty="0" err="1"/>
              <a:t>seperti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lakukan</a:t>
            </a:r>
            <a:r>
              <a:rPr lang="en-US" sz="2000" dirty="0"/>
              <a:t> </a:t>
            </a:r>
          </a:p>
          <a:p>
            <a:pPr>
              <a:defRPr/>
            </a:pPr>
            <a:r>
              <a:rPr lang="id-ID" sz="2000" dirty="0"/>
              <a:t>Anak buah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disiplin</a:t>
            </a:r>
            <a:r>
              <a:rPr lang="en-US" sz="2000" dirty="0"/>
              <a:t>. Kita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</a:t>
            </a:r>
            <a:r>
              <a:rPr lang="en-US" sz="2000" dirty="0" err="1"/>
              <a:t>buah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disiplin</a:t>
            </a:r>
            <a:r>
              <a:rPr lang="en-US" sz="2000" dirty="0"/>
              <a:t>,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mengelola</a:t>
            </a:r>
            <a:r>
              <a:rPr lang="en-US" sz="2000" dirty="0"/>
              <a:t> (manage) </a:t>
            </a:r>
            <a:r>
              <a:rPr lang="en-US" sz="2000" dirty="0" err="1"/>
              <a:t>anak</a:t>
            </a:r>
            <a:r>
              <a:rPr lang="en-US" sz="2000" dirty="0"/>
              <a:t> </a:t>
            </a:r>
            <a:r>
              <a:rPr lang="en-US" sz="2000" dirty="0" err="1"/>
              <a:t>buah</a:t>
            </a:r>
            <a:r>
              <a:rPr lang="en-US" sz="2000" dirty="0"/>
              <a:t>.</a:t>
            </a:r>
          </a:p>
          <a:p>
            <a:pPr>
              <a:defRPr/>
            </a:pPr>
            <a:r>
              <a:rPr lang="en-US" sz="2000" dirty="0"/>
              <a:t>Kita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target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, 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mengerjakan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E2D0F4-95D6-4F1D-8BEB-BDACDF5D025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238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318" name="Picture 8" descr="D:\H_Miscelleneous\4. My Pictures\gbr\2. 3D People\Fotolia_12114570_X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42875"/>
            <a:ext cx="1952625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3A683C40-424C-B647-AB62-1098E474C39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68563" y="6442871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31093647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906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28600"/>
            <a:ext cx="990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3200" dirty="0">
                <a:solidFill>
                  <a:schemeClr val="bg1"/>
                </a:solidFill>
              </a:rPr>
              <a:t>Program </a:t>
            </a:r>
            <a:r>
              <a:rPr lang="en-US" sz="3200" dirty="0" err="1">
                <a:solidFill>
                  <a:schemeClr val="bg1"/>
                </a:solidFill>
              </a:rPr>
              <a:t>Kerja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Inovative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</a:p>
          <a:p>
            <a:pPr marL="457200" indent="-457200" algn="ctr"/>
            <a:r>
              <a:rPr lang="en-US" sz="3200" dirty="0" err="1">
                <a:solidFill>
                  <a:schemeClr val="bg1"/>
                </a:solidFill>
              </a:rPr>
              <a:t>menciptakan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ide-ide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baru</a:t>
            </a:r>
            <a:r>
              <a:rPr lang="en-US" sz="3200" dirty="0">
                <a:solidFill>
                  <a:schemeClr val="bg1"/>
                </a:solidFill>
              </a:rPr>
              <a:t> yang out of the box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1884442"/>
            <a:ext cx="472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lvl="2" indent="-398463">
              <a:buFont typeface="+mj-lt"/>
              <a:buAutoNum type="arabicPeriod"/>
            </a:pPr>
            <a:r>
              <a:rPr lang="en-US" dirty="0"/>
              <a:t>Perusahaan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</a:p>
          <a:p>
            <a:pPr marL="398463" lvl="2" indent="-398463"/>
            <a:endParaRPr lang="en-US" dirty="0"/>
          </a:p>
          <a:p>
            <a:pPr marL="398463" lvl="2" indent="-398463">
              <a:buFont typeface="+mj-lt"/>
              <a:buAutoNum type="arabicPeriod" startAt="2"/>
            </a:pPr>
            <a:r>
              <a:rPr lang="en-US" dirty="0"/>
              <a:t>Goals : </a:t>
            </a:r>
          </a:p>
          <a:p>
            <a:pPr marL="855663" lvl="3" indent="-398463">
              <a:buFont typeface="Arial" pitchFamily="34" charset="0"/>
              <a:buChar char="•"/>
            </a:pP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duplikasi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</a:p>
          <a:p>
            <a:pPr marL="855663" lvl="3" indent="-398463">
              <a:buFont typeface="Arial" pitchFamily="34" charset="0"/>
              <a:buChar char="•"/>
            </a:pP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Pemborosan</a:t>
            </a:r>
            <a:endParaRPr lang="en-US" dirty="0"/>
          </a:p>
          <a:p>
            <a:pPr marL="855663" lvl="3" indent="-398463">
              <a:buFont typeface="Arial" pitchFamily="34" charset="0"/>
              <a:buChar char="•"/>
            </a:pP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</a:p>
          <a:p>
            <a:pPr marL="855663" lvl="3" indent="-398463">
              <a:buFont typeface="Arial" pitchFamily="34" charset="0"/>
              <a:buChar char="•"/>
            </a:pP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,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material </a:t>
            </a:r>
          </a:p>
          <a:p>
            <a:pPr marL="398463" lvl="2" indent="-398463"/>
            <a:endParaRPr lang="en-US" dirty="0"/>
          </a:p>
          <a:p>
            <a:pPr marL="398463" lvl="2" indent="-398463">
              <a:buFont typeface="+mj-lt"/>
              <a:buAutoNum type="arabicPeriod" startAt="3"/>
            </a:pPr>
            <a:r>
              <a:rPr lang="en-US" dirty="0" err="1"/>
              <a:t>Teknik</a:t>
            </a:r>
            <a:r>
              <a:rPr lang="en-US" dirty="0"/>
              <a:t> : </a:t>
            </a:r>
            <a:r>
              <a:rPr lang="en-US" dirty="0" err="1"/>
              <a:t>kreatifitas</a:t>
            </a:r>
            <a:r>
              <a:rPr lang="en-US" dirty="0"/>
              <a:t>,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b="1" dirty="0" err="1"/>
              <a:t>hal-hal</a:t>
            </a:r>
            <a:r>
              <a:rPr lang="en-US" b="1" dirty="0"/>
              <a:t> yang </a:t>
            </a:r>
            <a:r>
              <a:rPr lang="en-US" b="1" dirty="0" err="1"/>
              <a:t>baru</a:t>
            </a:r>
            <a:r>
              <a:rPr lang="en-US" b="1" dirty="0"/>
              <a:t> </a:t>
            </a:r>
            <a:r>
              <a:rPr lang="en-US" b="1" dirty="0" err="1"/>
              <a:t>diluar</a:t>
            </a:r>
            <a:r>
              <a:rPr lang="en-US" b="1" dirty="0"/>
              <a:t> </a:t>
            </a:r>
            <a:r>
              <a:rPr lang="en-US" b="1" dirty="0" err="1"/>
              <a:t>kebiasaan</a:t>
            </a:r>
            <a:r>
              <a:rPr lang="en-US" b="1" dirty="0"/>
              <a:t>, </a:t>
            </a:r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pengamatan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yang lain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/ </a:t>
            </a:r>
            <a:r>
              <a:rPr lang="en-US" dirty="0" err="1"/>
              <a:t>keilmuan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28354" name="Picture 2" descr="Image result for think outside the box"/>
          <p:cNvPicPr>
            <a:picLocks noChangeAspect="1" noChangeArrowheads="1"/>
          </p:cNvPicPr>
          <p:nvPr/>
        </p:nvPicPr>
        <p:blipFill>
          <a:blip r:embed="rId2"/>
          <a:srcRect b="9302"/>
          <a:stretch>
            <a:fillRect/>
          </a:stretch>
        </p:blipFill>
        <p:spPr bwMode="auto">
          <a:xfrm>
            <a:off x="305804" y="1928892"/>
            <a:ext cx="4569993" cy="4471908"/>
          </a:xfrm>
          <a:prstGeom prst="rect">
            <a:avLst/>
          </a:prstGeom>
          <a:noFill/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9FD6232-5FCF-3546-8659-AC9F8DD0C97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90079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28600"/>
            <a:ext cx="7924800" cy="1143000"/>
          </a:xfrm>
          <a:solidFill>
            <a:srgbClr val="B3D9FF"/>
          </a:solidFill>
          <a:ln w="19050" cap="flat">
            <a:solidFill>
              <a:srgbClr val="808080"/>
            </a:solidFill>
            <a:prstDash val="lgDash"/>
          </a:ln>
        </p:spPr>
        <p:txBody>
          <a:bodyPr anchor="ctr"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Century Gothic" pitchFamily="34" charset="0"/>
              </a:rPr>
              <a:t>TUGAS PEMIMPIN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dirty="0" err="1">
                <a:latin typeface="Century Gothic" pitchFamily="34" charset="0"/>
              </a:rPr>
              <a:t>bukan</a:t>
            </a:r>
            <a:r>
              <a:rPr lang="en-US" sz="2400" b="1" dirty="0">
                <a:latin typeface="Century Gothic" pitchFamily="34" charset="0"/>
              </a:rPr>
              <a:t> </a:t>
            </a:r>
            <a:r>
              <a:rPr lang="en-US" sz="2400" b="1" dirty="0" err="1">
                <a:latin typeface="Century Gothic" pitchFamily="34" charset="0"/>
              </a:rPr>
              <a:t>hanya</a:t>
            </a:r>
            <a:r>
              <a:rPr lang="en-US" sz="2400" b="1" dirty="0">
                <a:latin typeface="Century Gothic" pitchFamily="34" charset="0"/>
              </a:rPr>
              <a:t> </a:t>
            </a:r>
            <a:r>
              <a:rPr lang="en-US" sz="2400" b="1" dirty="0" err="1">
                <a:latin typeface="Century Gothic" pitchFamily="34" charset="0"/>
              </a:rPr>
              <a:t>mengendalikan</a:t>
            </a:r>
            <a:r>
              <a:rPr lang="en-US" sz="2400" b="1" dirty="0">
                <a:latin typeface="Century Gothic" pitchFamily="34" charset="0"/>
              </a:rPr>
              <a:t> operational/ </a:t>
            </a:r>
            <a:r>
              <a:rPr lang="en-US" sz="2400" b="1" dirty="0" err="1">
                <a:latin typeface="Century Gothic" pitchFamily="34" charset="0"/>
              </a:rPr>
              <a:t>rutinitas</a:t>
            </a:r>
            <a:r>
              <a:rPr lang="en-US" sz="2400" b="1" dirty="0">
                <a:latin typeface="Century Gothic" pitchFamily="34" charset="0"/>
              </a:rPr>
              <a:t>. </a:t>
            </a:r>
          </a:p>
        </p:txBody>
      </p:sp>
      <p:sp>
        <p:nvSpPr>
          <p:cNvPr id="53251" name="Text Box 16"/>
          <p:cNvSpPr txBox="1">
            <a:spLocks noChangeArrowheads="1"/>
          </p:cNvSpPr>
          <p:nvPr/>
        </p:nvSpPr>
        <p:spPr bwMode="auto">
          <a:xfrm>
            <a:off x="754063" y="3429000"/>
            <a:ext cx="1847850" cy="708025"/>
          </a:xfrm>
          <a:prstGeom prst="rect">
            <a:avLst/>
          </a:prstGeom>
          <a:noFill/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CC3300"/>
                </a:solidFill>
                <a:latin typeface="Century Gothic" pitchFamily="34" charset="0"/>
              </a:rPr>
              <a:t>PEKERJAAN</a:t>
            </a:r>
          </a:p>
          <a:p>
            <a:pPr algn="ctr"/>
            <a:r>
              <a:rPr lang="en-US" sz="2000" b="1">
                <a:solidFill>
                  <a:srgbClr val="CC3300"/>
                </a:solidFill>
                <a:latin typeface="Century Gothic" pitchFamily="34" charset="0"/>
              </a:rPr>
              <a:t>PEMIMPIN</a:t>
            </a:r>
          </a:p>
        </p:txBody>
      </p:sp>
      <p:sp>
        <p:nvSpPr>
          <p:cNvPr id="53252" name="Text Box 17"/>
          <p:cNvSpPr txBox="1">
            <a:spLocks noChangeArrowheads="1"/>
          </p:cNvSpPr>
          <p:nvPr/>
        </p:nvSpPr>
        <p:spPr bwMode="auto">
          <a:xfrm>
            <a:off x="3173413" y="2728913"/>
            <a:ext cx="2289175" cy="523875"/>
          </a:xfrm>
          <a:prstGeom prst="rect">
            <a:avLst/>
          </a:prstGeom>
          <a:solidFill>
            <a:schemeClr val="bg1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Century Gothic" pitchFamily="34" charset="0"/>
              </a:rPr>
              <a:t>PEKERJAAN SEHARI-HARI</a:t>
            </a:r>
          </a:p>
          <a:p>
            <a:r>
              <a:rPr lang="en-US" sz="1400" b="1">
                <a:latin typeface="Century Gothic" pitchFamily="34" charset="0"/>
              </a:rPr>
              <a:t>(DAILY JOB)</a:t>
            </a:r>
          </a:p>
        </p:txBody>
      </p:sp>
      <p:sp>
        <p:nvSpPr>
          <p:cNvPr id="53253" name="Text Box 18"/>
          <p:cNvSpPr txBox="1">
            <a:spLocks noChangeArrowheads="1"/>
          </p:cNvSpPr>
          <p:nvPr/>
        </p:nvSpPr>
        <p:spPr bwMode="auto">
          <a:xfrm>
            <a:off x="6056313" y="1889125"/>
            <a:ext cx="3392487" cy="461963"/>
          </a:xfrm>
          <a:prstGeom prst="rect">
            <a:avLst/>
          </a:prstGeom>
          <a:solidFill>
            <a:schemeClr val="bg1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Century Gothic" pitchFamily="34" charset="0"/>
              </a:rPr>
              <a:t>MENGATASI MASALAH SEHARI-HARI </a:t>
            </a:r>
          </a:p>
          <a:p>
            <a:r>
              <a:rPr lang="en-US" sz="1200" b="1">
                <a:latin typeface="Century Gothic" pitchFamily="34" charset="0"/>
              </a:rPr>
              <a:t>(PROBLEM SOLVING/ CORRECTIVE ACTION)</a:t>
            </a:r>
          </a:p>
        </p:txBody>
      </p:sp>
      <p:sp>
        <p:nvSpPr>
          <p:cNvPr id="53254" name="Text Box 19"/>
          <p:cNvSpPr txBox="1">
            <a:spLocks noChangeArrowheads="1"/>
          </p:cNvSpPr>
          <p:nvPr/>
        </p:nvSpPr>
        <p:spPr bwMode="auto">
          <a:xfrm>
            <a:off x="6056313" y="2493963"/>
            <a:ext cx="3382962" cy="1016000"/>
          </a:xfrm>
          <a:prstGeom prst="rect">
            <a:avLst/>
          </a:prstGeom>
          <a:solidFill>
            <a:schemeClr val="bg1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latin typeface="Century Gothic" pitchFamily="34" charset="0"/>
              </a:rPr>
              <a:t>MELAKSANAKAN PEKERJAAN LANGSUNG</a:t>
            </a:r>
          </a:p>
          <a:p>
            <a:r>
              <a:rPr lang="en-US" sz="1200" b="1">
                <a:latin typeface="Century Gothic" pitchFamily="34" charset="0"/>
              </a:rPr>
              <a:t>(DIRECT OPERATING JOB)</a:t>
            </a:r>
          </a:p>
          <a:p>
            <a:pPr lvl="1">
              <a:buFontTx/>
              <a:buChar char="•"/>
            </a:pPr>
            <a:r>
              <a:rPr lang="en-US" sz="1200" b="1">
                <a:latin typeface="Century Gothic" pitchFamily="34" charset="0"/>
              </a:rPr>
              <a:t> MELAKSANAKAN OPERATIONAL</a:t>
            </a:r>
          </a:p>
          <a:p>
            <a:pPr lvl="1">
              <a:buFontTx/>
              <a:buChar char="•"/>
            </a:pPr>
            <a:r>
              <a:rPr lang="en-US" sz="1200" b="1">
                <a:latin typeface="Century Gothic" pitchFamily="34" charset="0"/>
              </a:rPr>
              <a:t> MEETING DENGAN CUSTOMER</a:t>
            </a:r>
          </a:p>
          <a:p>
            <a:pPr lvl="1">
              <a:buFontTx/>
              <a:buChar char="•"/>
            </a:pPr>
            <a:r>
              <a:rPr lang="en-US" sz="1200" b="1">
                <a:latin typeface="Century Gothic" pitchFamily="34" charset="0"/>
              </a:rPr>
              <a:t> MEMBUAT LAPORAN </a:t>
            </a:r>
          </a:p>
        </p:txBody>
      </p:sp>
      <p:sp>
        <p:nvSpPr>
          <p:cNvPr id="53255" name="Text Box 20"/>
          <p:cNvSpPr txBox="1">
            <a:spLocks noChangeArrowheads="1"/>
          </p:cNvSpPr>
          <p:nvPr/>
        </p:nvSpPr>
        <p:spPr bwMode="auto">
          <a:xfrm>
            <a:off x="3133725" y="4275138"/>
            <a:ext cx="4237038" cy="523875"/>
          </a:xfrm>
          <a:prstGeom prst="rect">
            <a:avLst/>
          </a:prstGeom>
          <a:gradFill rotWithShape="1">
            <a:gsLst>
              <a:gs pos="0">
                <a:srgbClr val="33CC33"/>
              </a:gs>
              <a:gs pos="50000">
                <a:srgbClr val="BEEFBE"/>
              </a:gs>
              <a:gs pos="100000">
                <a:srgbClr val="33CC33"/>
              </a:gs>
            </a:gsLst>
            <a:lin ang="5400000" scaled="1"/>
          </a:gra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Century Gothic" pitchFamily="34" charset="0"/>
              </a:rPr>
              <a:t>Program Kerja Untuk Meningkatkan Kinerja </a:t>
            </a:r>
          </a:p>
          <a:p>
            <a:r>
              <a:rPr lang="en-US" sz="1400" b="1">
                <a:latin typeface="Century Gothic" pitchFamily="34" charset="0"/>
              </a:rPr>
              <a:t>(PROGRAM IMPROVEMENT/ PERBAIKAN SISTEM)</a:t>
            </a:r>
          </a:p>
        </p:txBody>
      </p:sp>
      <p:sp>
        <p:nvSpPr>
          <p:cNvPr id="53256" name="AutoShape 21"/>
          <p:cNvSpPr>
            <a:spLocks/>
          </p:cNvSpPr>
          <p:nvPr/>
        </p:nvSpPr>
        <p:spPr bwMode="auto">
          <a:xfrm>
            <a:off x="2698750" y="3003550"/>
            <a:ext cx="361950" cy="1584325"/>
          </a:xfrm>
          <a:prstGeom prst="leftBrace">
            <a:avLst>
              <a:gd name="adj1" fmla="val 36477"/>
              <a:gd name="adj2" fmla="val 50000"/>
            </a:avLst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53257" name="AutoShape 22"/>
          <p:cNvSpPr>
            <a:spLocks/>
          </p:cNvSpPr>
          <p:nvPr/>
        </p:nvSpPr>
        <p:spPr bwMode="auto">
          <a:xfrm>
            <a:off x="5624513" y="2095500"/>
            <a:ext cx="360362" cy="1800225"/>
          </a:xfrm>
          <a:prstGeom prst="leftBrace">
            <a:avLst>
              <a:gd name="adj1" fmla="val 41630"/>
              <a:gd name="adj2" fmla="val 50000"/>
            </a:avLst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53258" name="Text Box 23"/>
          <p:cNvSpPr txBox="1">
            <a:spLocks noChangeArrowheads="1"/>
          </p:cNvSpPr>
          <p:nvPr/>
        </p:nvSpPr>
        <p:spPr bwMode="auto">
          <a:xfrm>
            <a:off x="6035675" y="3651250"/>
            <a:ext cx="3403600" cy="461963"/>
          </a:xfrm>
          <a:prstGeom prst="rect">
            <a:avLst/>
          </a:prstGeom>
          <a:solidFill>
            <a:schemeClr val="bg1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latin typeface="Century Gothic" pitchFamily="34" charset="0"/>
              </a:rPr>
              <a:t>MELAKUKAN PEKERJAAN KOORDINASI/ </a:t>
            </a:r>
          </a:p>
          <a:p>
            <a:r>
              <a:rPr lang="en-US" sz="1200" b="1">
                <a:latin typeface="Century Gothic" pitchFamily="34" charset="0"/>
              </a:rPr>
              <a:t>MONITORING</a:t>
            </a:r>
          </a:p>
        </p:txBody>
      </p:sp>
      <p:sp>
        <p:nvSpPr>
          <p:cNvPr id="53259" name="Text Box 24"/>
          <p:cNvSpPr txBox="1">
            <a:spLocks noChangeArrowheads="1"/>
          </p:cNvSpPr>
          <p:nvPr/>
        </p:nvSpPr>
        <p:spPr bwMode="auto">
          <a:xfrm>
            <a:off x="1905000" y="5351463"/>
            <a:ext cx="6480175" cy="646112"/>
          </a:xfrm>
          <a:prstGeom prst="rect">
            <a:avLst/>
          </a:prstGeom>
          <a:solidFill>
            <a:srgbClr val="B3D9FF"/>
          </a:solidFill>
          <a:ln w="25400">
            <a:solidFill>
              <a:srgbClr val="808080"/>
            </a:solidFill>
            <a:prstDash val="lg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sng">
                <a:solidFill>
                  <a:srgbClr val="000000"/>
                </a:solidFill>
                <a:latin typeface="Century Gothic" pitchFamily="34" charset="0"/>
              </a:rPr>
              <a:t>PROGRAM IMPROVEMENT adalah </a:t>
            </a:r>
          </a:p>
          <a:p>
            <a:pPr algn="ctr"/>
            <a:r>
              <a:rPr lang="en-US" b="1" u="sng">
                <a:solidFill>
                  <a:srgbClr val="000000"/>
                </a:solidFill>
                <a:latin typeface="Century Gothic" pitchFamily="34" charset="0"/>
              </a:rPr>
              <a:t>Pekerjaan utama seorang PEMIMPIN</a:t>
            </a:r>
            <a:endParaRPr lang="en-US" sz="1400" b="1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37913" name="AutoShape 25"/>
          <p:cNvSpPr>
            <a:spLocks noChangeArrowheads="1"/>
          </p:cNvSpPr>
          <p:nvPr/>
        </p:nvSpPr>
        <p:spPr bwMode="auto">
          <a:xfrm>
            <a:off x="4991100" y="4860925"/>
            <a:ext cx="342900" cy="419100"/>
          </a:xfrm>
          <a:prstGeom prst="upArrow">
            <a:avLst>
              <a:gd name="adj1" fmla="val 50000"/>
              <a:gd name="adj2" fmla="val 30556"/>
            </a:avLst>
          </a:prstGeom>
          <a:gradFill rotWithShape="1">
            <a:gsLst>
              <a:gs pos="0">
                <a:srgbClr val="69817F"/>
              </a:gs>
              <a:gs pos="50000">
                <a:schemeClr val="bg1"/>
              </a:gs>
              <a:gs pos="100000">
                <a:srgbClr val="69817F"/>
              </a:gs>
            </a:gsLst>
            <a:lin ang="0" scaled="1"/>
          </a:gra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id-ID"/>
          </a:p>
        </p:txBody>
      </p:sp>
      <p:sp>
        <p:nvSpPr>
          <p:cNvPr id="53261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559B8F-72CB-4E94-8B73-231BCC4C679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3262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096000"/>
            <a:ext cx="1736725" cy="530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CE05585F-814C-D046-A8EF-E42FB97850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571500" y="304800"/>
            <a:ext cx="8763000" cy="7778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Tugas</a:t>
            </a:r>
            <a:r>
              <a:rPr lang="en-US" dirty="0"/>
              <a:t> PEMIMPIN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(Plan &amp; Check)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5700" y="6605588"/>
            <a:ext cx="1012825" cy="252412"/>
          </a:xfrm>
        </p:spPr>
        <p:txBody>
          <a:bodyPr rtlCol="0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fld id="{206AC2D5-0BDD-43E1-9469-85389EC28F87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>
              <a:solidFill>
                <a:schemeClr val="tx1">
                  <a:tint val="75000"/>
                </a:schemeClr>
              </a:solidFill>
              <a:latin typeface="Arial" charset="0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43553"/>
              </p:ext>
            </p:extLst>
          </p:nvPr>
        </p:nvGraphicFramePr>
        <p:xfrm>
          <a:off x="599281" y="1420971"/>
          <a:ext cx="870743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9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Aktifitas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Job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Desc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Struktur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PLAN</a:t>
                      </a: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Menyusun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rencana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Pimpinan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(thinker)</a:t>
                      </a: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3366"/>
                          </a:solidFill>
                        </a:rPr>
                        <a:t>DO</a:t>
                      </a: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3366"/>
                          </a:solidFill>
                        </a:rPr>
                        <a:t>Mengeksekusi</a:t>
                      </a:r>
                      <a:r>
                        <a:rPr lang="en-US" sz="2400" b="1" baseline="0" dirty="0">
                          <a:solidFill>
                            <a:srgbClr val="003366"/>
                          </a:solidFill>
                        </a:rPr>
                        <a:t> program </a:t>
                      </a:r>
                    </a:p>
                    <a:p>
                      <a:endParaRPr lang="en-US" sz="2400" b="1" dirty="0">
                        <a:solidFill>
                          <a:srgbClr val="003366"/>
                        </a:solidFill>
                      </a:endParaRP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3366"/>
                          </a:solidFill>
                        </a:rPr>
                        <a:t>Staff (executor)</a:t>
                      </a: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CHECK </a:t>
                      </a: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Mengontrol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apakah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program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berjalan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sesuai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rencana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Jika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tidak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menetapkan</a:t>
                      </a:r>
                      <a:r>
                        <a:rPr lang="en-US" sz="24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chemeClr val="bg1"/>
                          </a:solidFill>
                        </a:rPr>
                        <a:t>solusi</a:t>
                      </a:r>
                      <a:endParaRPr lang="en-US" sz="2400" b="1" baseline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Pimpinan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(thinker)</a:t>
                      </a:r>
                    </a:p>
                  </a:txBody>
                  <a:tcPr marL="99060" marR="99060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3366"/>
                          </a:solidFill>
                        </a:rPr>
                        <a:t>ACTION</a:t>
                      </a: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3366"/>
                          </a:solidFill>
                        </a:rPr>
                        <a:t>Mengeksekusi</a:t>
                      </a:r>
                      <a:r>
                        <a:rPr lang="en-US" sz="2400" b="1" baseline="0" dirty="0">
                          <a:solidFill>
                            <a:srgbClr val="003366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rgbClr val="003366"/>
                          </a:solidFill>
                        </a:rPr>
                        <a:t>solusi</a:t>
                      </a:r>
                      <a:r>
                        <a:rPr lang="en-US" sz="2400" b="1" baseline="0" dirty="0">
                          <a:solidFill>
                            <a:srgbClr val="003366"/>
                          </a:solidFill>
                        </a:rPr>
                        <a:t> yang </a:t>
                      </a:r>
                      <a:r>
                        <a:rPr lang="en-US" sz="2400" b="1" baseline="0" dirty="0" err="1">
                          <a:solidFill>
                            <a:srgbClr val="003366"/>
                          </a:solidFill>
                        </a:rPr>
                        <a:t>telah</a:t>
                      </a:r>
                      <a:r>
                        <a:rPr lang="en-US" sz="2400" b="1" baseline="0" dirty="0">
                          <a:solidFill>
                            <a:srgbClr val="003366"/>
                          </a:solidFill>
                        </a:rPr>
                        <a:t> </a:t>
                      </a:r>
                      <a:r>
                        <a:rPr lang="en-US" sz="2400" b="1" baseline="0" dirty="0" err="1">
                          <a:solidFill>
                            <a:srgbClr val="003366"/>
                          </a:solidFill>
                        </a:rPr>
                        <a:t>ditetapkan</a:t>
                      </a:r>
                      <a:endParaRPr lang="en-US" sz="2400" b="1" dirty="0">
                        <a:solidFill>
                          <a:srgbClr val="003366"/>
                        </a:solidFill>
                      </a:endParaRP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3366"/>
                          </a:solidFill>
                        </a:rPr>
                        <a:t>Staff (executor)</a:t>
                      </a:r>
                    </a:p>
                  </a:txBody>
                  <a:tcPr marL="99060" marR="9906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1CD43EB7-AC02-9045-AED1-5CCD6AE569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96844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ctrTitle"/>
          </p:nvPr>
        </p:nvSpPr>
        <p:spPr>
          <a:xfrm>
            <a:off x="412750" y="1905000"/>
            <a:ext cx="3714750" cy="460375"/>
          </a:xfrm>
        </p:spPr>
        <p:txBody>
          <a:bodyPr>
            <a:normAutofit fontScale="90000"/>
          </a:bodyPr>
          <a:lstStyle/>
          <a:p>
            <a:r>
              <a:rPr lang="en-US" sz="2000" b="1"/>
              <a:t>Job Function </a:t>
            </a:r>
            <a:br>
              <a:rPr lang="en-US" sz="2000" b="1"/>
            </a:br>
            <a:r>
              <a:rPr lang="en-US" sz="1600" b="1"/>
              <a:t>Manajemen Operational VS Jabatan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953000" y="2209800"/>
            <a:ext cx="4622800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 typeface="+mj-lt"/>
              <a:buAutoNum type="arabicPeriod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PERAN MANAJEMAN DALAM MANAJEMEN PERUBAHAN</a:t>
            </a:r>
          </a:p>
          <a:p>
            <a:pPr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tx1"/>
                </a:solidFill>
              </a:rPr>
              <a:t>Mendorong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karyawan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membuat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perubahan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tx1"/>
                </a:solidFill>
              </a:rPr>
              <a:t>Mengkoreksi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perubahan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meningkatkan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kualitas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“</a:t>
            </a:r>
            <a:r>
              <a:rPr lang="en-US" sz="1600" dirty="0" err="1">
                <a:solidFill>
                  <a:schemeClr val="tx1"/>
                </a:solidFill>
              </a:rPr>
              <a:t>suatu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”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tx1"/>
                </a:solidFill>
              </a:rPr>
              <a:t>Mengontrol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pelaksanaan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kerja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perubahan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tx1"/>
                </a:solidFill>
              </a:rPr>
              <a:t>Mendorong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koreksi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rencana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perubahan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ternyata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efektif</a:t>
            </a:r>
            <a:endParaRPr lang="en-US" sz="16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40250" y="304800"/>
            <a:ext cx="4535488" cy="1066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 err="1">
                <a:latin typeface="+mn-lt"/>
                <a:cs typeface="+mn-cs"/>
              </a:rPr>
              <a:t>Semakin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tinggi</a:t>
            </a:r>
            <a:r>
              <a:rPr lang="en-US" sz="2800" dirty="0">
                <a:latin typeface="+mn-lt"/>
                <a:cs typeface="+mn-cs"/>
              </a:rPr>
              <a:t> level </a:t>
            </a:r>
            <a:r>
              <a:rPr lang="en-US" sz="2800" dirty="0" err="1">
                <a:latin typeface="+mn-lt"/>
                <a:cs typeface="+mn-cs"/>
              </a:rPr>
              <a:t>jabatan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porsi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kerja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di</a:t>
            </a:r>
            <a:r>
              <a:rPr lang="en-US" sz="2800" dirty="0">
                <a:latin typeface="+mn-lt"/>
                <a:cs typeface="+mn-cs"/>
              </a:rPr>
              <a:t> program </a:t>
            </a:r>
            <a:r>
              <a:rPr lang="en-US" sz="2800" dirty="0" err="1">
                <a:latin typeface="+mn-lt"/>
                <a:cs typeface="+mn-cs"/>
              </a:rPr>
              <a:t>peningkatan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semakin</a:t>
            </a:r>
            <a:r>
              <a:rPr lang="en-US" sz="2800" dirty="0">
                <a:latin typeface="+mn-lt"/>
                <a:cs typeface="+mn-cs"/>
              </a:rPr>
              <a:t> </a:t>
            </a:r>
            <a:r>
              <a:rPr lang="en-US" sz="2800" dirty="0" err="1">
                <a:latin typeface="+mn-lt"/>
                <a:cs typeface="+mn-cs"/>
              </a:rPr>
              <a:t>tinggi</a:t>
            </a:r>
            <a:r>
              <a:rPr lang="en-US" sz="2800" dirty="0">
                <a:latin typeface="+mn-lt"/>
                <a:cs typeface="+mn-cs"/>
              </a:rPr>
              <a:t>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>
              <a:latin typeface="+mn-lt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6629400" y="1752600"/>
            <a:ext cx="41275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3688" y="2514600"/>
            <a:ext cx="4127500" cy="2289175"/>
            <a:chOff x="271632" y="2514602"/>
            <a:chExt cx="3810000" cy="2289173"/>
          </a:xfrm>
        </p:grpSpPr>
        <p:graphicFrame>
          <p:nvGraphicFramePr>
            <p:cNvPr id="1026" name="Chart 79"/>
            <p:cNvGraphicFramePr>
              <a:graphicFrameLocks/>
            </p:cNvGraphicFramePr>
            <p:nvPr/>
          </p:nvGraphicFramePr>
          <p:xfrm>
            <a:off x="224740" y="2466975"/>
            <a:ext cx="3903785" cy="238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" r:id="rId3" imgW="4230991" imgH="2383743" progId="">
                    <p:embed/>
                  </p:oleObj>
                </mc:Choice>
                <mc:Fallback>
                  <p:oleObj r:id="rId3" imgW="4230991" imgH="2383743" progId="">
                    <p:embed/>
                    <p:pic>
                      <p:nvPicPr>
                        <p:cNvPr id="0" name="Picture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40" y="2466975"/>
                          <a:ext cx="3903785" cy="2387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2" name="Straight Connector 81"/>
            <p:cNvCxnSpPr/>
            <p:nvPr/>
          </p:nvCxnSpPr>
          <p:spPr>
            <a:xfrm rot="5400000">
              <a:off x="386666" y="3390168"/>
              <a:ext cx="1447799" cy="146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2520326" y="3390108"/>
              <a:ext cx="14462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109832" y="3352801"/>
              <a:ext cx="2133600" cy="533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23"/>
            <p:cNvSpPr txBox="1">
              <a:spLocks noChangeArrowheads="1"/>
            </p:cNvSpPr>
            <p:nvPr/>
          </p:nvSpPr>
          <p:spPr bwMode="auto">
            <a:xfrm>
              <a:off x="838200" y="4114801"/>
              <a:ext cx="8215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Operator</a:t>
              </a:r>
            </a:p>
          </p:txBody>
        </p:sp>
        <p:sp>
          <p:nvSpPr>
            <p:cNvPr id="1046" name="TextBox 24"/>
            <p:cNvSpPr txBox="1">
              <a:spLocks noChangeArrowheads="1"/>
            </p:cNvSpPr>
            <p:nvPr/>
          </p:nvSpPr>
          <p:spPr bwMode="auto">
            <a:xfrm>
              <a:off x="2590801" y="4114801"/>
              <a:ext cx="13447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Top Manajemen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067335" y="4495800"/>
              <a:ext cx="838200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TextBox 27"/>
            <p:cNvSpPr txBox="1">
              <a:spLocks noChangeArrowheads="1"/>
            </p:cNvSpPr>
            <p:nvPr/>
          </p:nvSpPr>
          <p:spPr bwMode="auto">
            <a:xfrm>
              <a:off x="990938" y="4495802"/>
              <a:ext cx="160132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Semakin tinggi jabatan</a:t>
              </a:r>
            </a:p>
          </p:txBody>
        </p:sp>
        <p:sp>
          <p:nvSpPr>
            <p:cNvPr id="1049" name="TextBox 19"/>
            <p:cNvSpPr txBox="1">
              <a:spLocks noChangeArrowheads="1"/>
            </p:cNvSpPr>
            <p:nvPr/>
          </p:nvSpPr>
          <p:spPr bwMode="auto">
            <a:xfrm>
              <a:off x="640940" y="2514602"/>
              <a:ext cx="50339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100 %</a:t>
              </a:r>
            </a:p>
          </p:txBody>
        </p:sp>
        <p:sp>
          <p:nvSpPr>
            <p:cNvPr id="1050" name="TextBox 21"/>
            <p:cNvSpPr txBox="1">
              <a:spLocks noChangeArrowheads="1"/>
            </p:cNvSpPr>
            <p:nvPr/>
          </p:nvSpPr>
          <p:spPr bwMode="auto">
            <a:xfrm>
              <a:off x="3231740" y="2514602"/>
              <a:ext cx="50339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100 %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165100" y="3657600"/>
            <a:ext cx="2109788" cy="2128838"/>
            <a:chOff x="152400" y="3657600"/>
            <a:chExt cx="1948032" cy="2129214"/>
          </a:xfrm>
        </p:grpSpPr>
        <p:sp>
          <p:nvSpPr>
            <p:cNvPr id="36" name="TextBox 35"/>
            <p:cNvSpPr txBox="1"/>
            <p:nvPr/>
          </p:nvSpPr>
          <p:spPr>
            <a:xfrm>
              <a:off x="152400" y="4956404"/>
              <a:ext cx="1948032" cy="8304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/>
                <a:t>Operator </a:t>
              </a:r>
              <a:r>
                <a:rPr lang="en-US" sz="1200" dirty="0" err="1"/>
                <a:t>tetap</a:t>
              </a:r>
              <a:r>
                <a:rPr lang="en-US" sz="1200" dirty="0"/>
                <a:t> </a:t>
              </a:r>
              <a:r>
                <a:rPr lang="en-US" sz="1200" dirty="0" err="1"/>
                <a:t>dituntut</a:t>
              </a:r>
              <a:r>
                <a:rPr lang="en-US" sz="1200" dirty="0"/>
                <a:t> </a:t>
              </a:r>
              <a:r>
                <a:rPr lang="en-US" sz="1200" dirty="0" err="1"/>
                <a:t>untuk</a:t>
              </a:r>
              <a:r>
                <a:rPr lang="en-US" sz="1200" dirty="0"/>
                <a:t> </a:t>
              </a:r>
              <a:r>
                <a:rPr lang="en-US" sz="1200" dirty="0" err="1"/>
                <a:t>proaktif</a:t>
              </a:r>
              <a:r>
                <a:rPr lang="en-US" sz="1200" dirty="0"/>
                <a:t> </a:t>
              </a:r>
              <a:r>
                <a:rPr lang="en-US" sz="1200" dirty="0" err="1"/>
                <a:t>menjalankan</a:t>
              </a:r>
              <a:r>
                <a:rPr lang="en-US" sz="1200" dirty="0"/>
                <a:t> </a:t>
              </a:r>
              <a:r>
                <a:rPr lang="en-US" sz="1200" dirty="0" err="1"/>
                <a:t>perubahan</a:t>
              </a:r>
              <a:r>
                <a:rPr lang="en-US" sz="1200" dirty="0"/>
                <a:t>. 90% </a:t>
              </a:r>
              <a:r>
                <a:rPr lang="en-US" sz="1200" dirty="0" err="1"/>
                <a:t>di</a:t>
              </a:r>
              <a:r>
                <a:rPr lang="en-US" sz="1200" dirty="0"/>
                <a:t> </a:t>
              </a:r>
              <a:r>
                <a:rPr lang="en-US" sz="1200" dirty="0" err="1"/>
                <a:t>rutin</a:t>
              </a:r>
              <a:r>
                <a:rPr lang="en-US" sz="1200" dirty="0"/>
                <a:t>, 5-10 % program </a:t>
              </a:r>
              <a:r>
                <a:rPr lang="en-US" sz="1200" dirty="0" err="1"/>
                <a:t>peningkatan</a:t>
              </a:r>
              <a:r>
                <a:rPr lang="en-US" sz="1200" dirty="0"/>
                <a:t> </a:t>
              </a:r>
            </a:p>
          </p:txBody>
        </p: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424032" y="3657600"/>
              <a:ext cx="609600" cy="1296196"/>
              <a:chOff x="424032" y="3657600"/>
              <a:chExt cx="609600" cy="1296196"/>
            </a:xfrm>
          </p:grpSpPr>
          <p:cxnSp>
            <p:nvCxnSpPr>
              <p:cNvPr id="73" name="Straight Arrow Connector 72"/>
              <p:cNvCxnSpPr>
                <a:stCxn id="35" idx="4"/>
              </p:cNvCxnSpPr>
              <p:nvPr/>
            </p:nvCxnSpPr>
            <p:spPr>
              <a:xfrm rot="5400000">
                <a:off x="348182" y="4571489"/>
                <a:ext cx="760546" cy="2932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423571" y="3657600"/>
                <a:ext cx="609768" cy="533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000" dirty="0"/>
                  <a:t>5% - 10%</a:t>
                </a:r>
              </a:p>
            </p:txBody>
          </p:sp>
        </p:grp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605088" y="3048000"/>
            <a:ext cx="1966912" cy="3289300"/>
            <a:chOff x="2405232" y="3048000"/>
            <a:chExt cx="1815611" cy="3290279"/>
          </a:xfrm>
        </p:grpSpPr>
        <p:sp>
          <p:nvSpPr>
            <p:cNvPr id="16" name="TextBox 15"/>
            <p:cNvSpPr txBox="1"/>
            <p:nvPr/>
          </p:nvSpPr>
          <p:spPr>
            <a:xfrm>
              <a:off x="2405232" y="4953567"/>
              <a:ext cx="1815611" cy="138471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/>
                <a:t>Top </a:t>
              </a:r>
              <a:r>
                <a:rPr lang="en-US" sz="1200" dirty="0" err="1"/>
                <a:t>Manajemen</a:t>
              </a:r>
              <a:r>
                <a:rPr lang="en-US" sz="1200" dirty="0"/>
                <a:t> </a:t>
              </a:r>
              <a:r>
                <a:rPr lang="en-US" sz="1200" dirty="0" err="1"/>
                <a:t>Fokus</a:t>
              </a:r>
              <a:r>
                <a:rPr lang="en-US" sz="1200" dirty="0"/>
                <a:t> ke program </a:t>
              </a:r>
              <a:r>
                <a:rPr lang="en-US" sz="1200" dirty="0" err="1"/>
                <a:t>peningkatan</a:t>
              </a:r>
              <a:r>
                <a:rPr lang="en-US" sz="1200" dirty="0"/>
                <a:t>. </a:t>
              </a:r>
              <a:r>
                <a:rPr lang="en-US" sz="1200" dirty="0" err="1"/>
                <a:t>Rutinitas</a:t>
              </a:r>
              <a:r>
                <a:rPr lang="en-US" sz="1200" dirty="0"/>
                <a:t> </a:t>
              </a:r>
              <a:r>
                <a:rPr lang="en-US" sz="1200" dirty="0" err="1"/>
                <a:t>diserahkan</a:t>
              </a:r>
              <a:r>
                <a:rPr lang="en-US" sz="1200" dirty="0"/>
                <a:t> ke sistem.  60% </a:t>
              </a:r>
              <a:r>
                <a:rPr lang="en-US" sz="1200" dirty="0" err="1"/>
                <a:t>memikirkan</a:t>
              </a:r>
              <a:r>
                <a:rPr lang="en-US" sz="1200" dirty="0"/>
                <a:t>  program </a:t>
              </a:r>
              <a:r>
                <a:rPr lang="en-US" sz="1200" dirty="0" err="1"/>
                <a:t>dan</a:t>
              </a:r>
              <a:r>
                <a:rPr lang="en-US" sz="1200" dirty="0"/>
                <a:t> </a:t>
              </a:r>
              <a:r>
                <a:rPr lang="en-US" sz="1200" dirty="0" err="1"/>
                <a:t>kontrol</a:t>
              </a:r>
              <a:r>
                <a:rPr lang="en-US" sz="1200" dirty="0"/>
                <a:t> program </a:t>
              </a:r>
              <a:r>
                <a:rPr lang="en-US" sz="1200" dirty="0" err="1"/>
                <a:t>peningkatan</a:t>
              </a:r>
              <a:r>
                <a:rPr lang="en-US" sz="1200" dirty="0"/>
                <a:t>, 40 % </a:t>
              </a:r>
              <a:r>
                <a:rPr lang="en-US" sz="1200" dirty="0" err="1"/>
                <a:t>rutinitas</a:t>
              </a:r>
              <a:endParaRPr lang="en-US" sz="1200" dirty="0"/>
            </a:p>
          </p:txBody>
        </p: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3319632" y="3048000"/>
              <a:ext cx="609600" cy="1902618"/>
              <a:chOff x="3319632" y="3048000"/>
              <a:chExt cx="609600" cy="190261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3319632" y="3048000"/>
                <a:ext cx="609600" cy="5335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000" dirty="0"/>
                  <a:t>60%</a:t>
                </a:r>
              </a:p>
            </p:txBody>
          </p:sp>
          <p:cxnSp>
            <p:nvCxnSpPr>
              <p:cNvPr id="19" name="Straight Arrow Connector 18"/>
              <p:cNvCxnSpPr>
                <a:stCxn id="15" idx="4"/>
              </p:cNvCxnSpPr>
              <p:nvPr/>
            </p:nvCxnSpPr>
            <p:spPr>
              <a:xfrm rot="5400000">
                <a:off x="2940015" y="4264509"/>
                <a:ext cx="1368832" cy="2931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9CB75-EEF8-4AF5-937D-0854B30B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1D21B440-F55A-4946-B3A9-B6B879143C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20644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pic>
        <p:nvPicPr>
          <p:cNvPr id="1062" name="Picture 38" descr="Image result for level">
            <a:extLst>
              <a:ext uri="{FF2B5EF4-FFF2-40B4-BE49-F238E27FC236}">
                <a16:creationId xmlns:a16="http://schemas.microsoft.com/office/drawing/2014/main" id="{6CE937D3-4CCA-43A9-B390-F6D87E07E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31" y="213391"/>
            <a:ext cx="2455862" cy="14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1295400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 EVALUASI PROGRAM KERJA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543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FOKUS </a:t>
            </a:r>
            <a:r>
              <a:rPr lang="en-US" dirty="0" err="1"/>
              <a:t>perusahaan</a:t>
            </a:r>
            <a:r>
              <a:rPr lang="en-US" dirty="0"/>
              <a:t> SEHARUSNYA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Target </a:t>
            </a:r>
            <a:r>
              <a:rPr lang="en-US" dirty="0" err="1"/>
              <a:t>atau</a:t>
            </a:r>
            <a:r>
              <a:rPr lang="en-US" dirty="0"/>
              <a:t> KPI TETAPI DI PROGRAM KERJA.</a:t>
            </a:r>
          </a:p>
          <a:p>
            <a:pPr marL="0" indent="0">
              <a:buNone/>
            </a:pP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</a:t>
            </a:r>
            <a:r>
              <a:rPr lang="en-US" dirty="0" err="1"/>
              <a:t>embantu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KPI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dirty="0" err="1"/>
              <a:t>Cek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.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?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rutin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job </a:t>
            </a:r>
            <a:r>
              <a:rPr lang="en-US" dirty="0" err="1"/>
              <a:t>desc</a:t>
            </a:r>
            <a:r>
              <a:rPr lang="en-US" dirty="0"/>
              <a:t> ??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normatif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?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dirty="0" err="1"/>
              <a:t>Injeksi</a:t>
            </a:r>
            <a:r>
              <a:rPr lang="en-US" dirty="0"/>
              <a:t> </a:t>
            </a:r>
            <a:r>
              <a:rPr lang="en-US" dirty="0" err="1"/>
              <a:t>Ide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kreatif</a:t>
            </a:r>
            <a:endParaRPr lang="en-US" dirty="0"/>
          </a:p>
          <a:p>
            <a:pPr marL="828675" lvl="1" indent="-457200">
              <a:buFont typeface="+mj-lt"/>
              <a:buAutoNum type="arabicPeriod"/>
            </a:pPr>
            <a:r>
              <a:rPr lang="en-US" dirty="0"/>
              <a:t>Monitoring </a:t>
            </a:r>
            <a:r>
              <a:rPr lang="en-US" dirty="0" err="1"/>
              <a:t>pelaksanaan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Hati-hati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dengan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jebakan</a:t>
            </a:r>
            <a:r>
              <a:rPr lang="en-US" dirty="0">
                <a:sym typeface="Wingdings" pitchFamily="2" charset="2"/>
              </a:rPr>
              <a:t> Urgent </a:t>
            </a:r>
            <a:r>
              <a:rPr lang="en-US" dirty="0" err="1">
                <a:sym typeface="Wingdings" pitchFamily="2" charset="2"/>
              </a:rPr>
              <a:t>vs</a:t>
            </a:r>
            <a:r>
              <a:rPr lang="en-US" dirty="0">
                <a:sym typeface="Wingdings" pitchFamily="2" charset="2"/>
              </a:rPr>
              <a:t> Important </a:t>
            </a:r>
            <a:r>
              <a:rPr lang="en-US" dirty="0"/>
              <a:t>  </a:t>
            </a:r>
          </a:p>
          <a:p>
            <a:pPr marL="828675" lvl="1" indent="-457200">
              <a:buFont typeface="+mj-lt"/>
              <a:buAutoNum type="arabicPeriod"/>
            </a:pPr>
            <a:r>
              <a:rPr lang="en-US" dirty="0" err="1"/>
              <a:t>Periksa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koreksi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5410200"/>
            <a:ext cx="8229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Jadikan</a:t>
            </a:r>
            <a:r>
              <a:rPr lang="en-US" sz="2000" dirty="0"/>
              <a:t>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tercapai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Design, </a:t>
            </a:r>
          </a:p>
          <a:p>
            <a:pPr algn="ctr"/>
            <a:r>
              <a:rPr lang="en-US" sz="2000" dirty="0"/>
              <a:t>PENCAPAIAN TARGET KARENA PELAKSANAAN PROGRAM KERJA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38E67C8-9DE0-7746-B45D-1DB6435954F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A53AB-C665-4AAA-8492-1F0C04BF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906000" cy="502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2D8DE-145B-4789-90D2-8E32BC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AC67A67-F5F1-EE4A-B20A-CE2C8AD1D9C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0433C-56E8-4520-A83A-FFF5FC4055D3}"/>
              </a:ext>
            </a:extLst>
          </p:cNvPr>
          <p:cNvSpPr/>
          <p:nvPr/>
        </p:nvSpPr>
        <p:spPr>
          <a:xfrm>
            <a:off x="0" y="0"/>
            <a:ext cx="9906000" cy="1981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bg1"/>
              </a:gs>
              <a:gs pos="83000">
                <a:srgbClr val="A0A7AE"/>
              </a:gs>
              <a:gs pos="100000">
                <a:srgbClr val="A0A7AE">
                  <a:alpha val="9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5306" y="244476"/>
            <a:ext cx="8815388" cy="144780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BAGAIMANA SUPAYA </a:t>
            </a:r>
          </a:p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TEREALISASI....???</a:t>
            </a:r>
            <a:endParaRPr lang="en-US" sz="4000" b="1" dirty="0">
              <a:ln>
                <a:solidFill>
                  <a:schemeClr val="bg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52243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575" y="2765425"/>
            <a:ext cx="8815388" cy="1447800"/>
          </a:xfrm>
          <a:noFill/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/>
              <a:t>BAGAIMANA SUPAYA </a:t>
            </a:r>
          </a:p>
          <a:p>
            <a:pPr marL="0" indent="0" algn="ctr">
              <a:lnSpc>
                <a:spcPct val="90000"/>
              </a:lnSpc>
              <a:buFont typeface="Arial" charset="0"/>
              <a:buNone/>
            </a:pPr>
            <a:r>
              <a:rPr lang="id-ID" sz="4000" b="1" dirty="0"/>
              <a:t>IMPROVEMENT TEREALISASI....???</a:t>
            </a:r>
            <a:endParaRPr lang="en-US" sz="4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2D8DE-145B-4789-90D2-8E32BC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AC67A67-F5F1-EE4A-B20A-CE2C8AD1D9C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D175789-7F33-4057-83D1-CE6FA8F44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19200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id-ID" sz="2800" i="1" dirty="0">
                <a:solidFill>
                  <a:schemeClr val="bg1"/>
                </a:solidFill>
              </a:rPr>
              <a:t>Change Paradigm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652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7 waste">
            <a:extLst>
              <a:ext uri="{FF2B5EF4-FFF2-40B4-BE49-F238E27FC236}">
                <a16:creationId xmlns:a16="http://schemas.microsoft.com/office/drawing/2014/main" id="{1AC4BAFE-C358-43FA-9E28-5A4454DC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97152"/>
            <a:ext cx="7879458" cy="174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7">
            <a:extLst>
              <a:ext uri="{FF2B5EF4-FFF2-40B4-BE49-F238E27FC236}">
                <a16:creationId xmlns:a16="http://schemas.microsoft.com/office/drawing/2014/main" id="{2E96950C-7677-4914-8288-0C12EA31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704106"/>
            <a:ext cx="4021038" cy="40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8704" y="2132856"/>
            <a:ext cx="6858000" cy="1948092"/>
          </a:xfrm>
        </p:spPr>
        <p:txBody>
          <a:bodyPr>
            <a:normAutofit fontScale="90000"/>
          </a:bodyPr>
          <a:lstStyle/>
          <a:p>
            <a:r>
              <a:rPr lang="id-ID" sz="13800" dirty="0">
                <a:latin typeface="Accidental Presidency" panose="00000400000000000000" pitchFamily="2" charset="0"/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189475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en-US" b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OBJECTIVE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576" y="2204864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err="1"/>
              <a:t>Mengerti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waste</a:t>
            </a:r>
            <a:r>
              <a:rPr lang="id-ID" dirty="0"/>
              <a:t> (</a:t>
            </a:r>
            <a:r>
              <a:rPr lang="en-US" dirty="0" err="1"/>
              <a:t>Pemborosan</a:t>
            </a:r>
            <a:r>
              <a:rPr lang="id-ID" dirty="0"/>
              <a:t>)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dirty="0"/>
              <a:t>Me</a:t>
            </a:r>
            <a:r>
              <a:rPr lang="id-ID" dirty="0"/>
              <a:t>mahami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id-ID" dirty="0"/>
              <a:t>itu 7 </a:t>
            </a:r>
            <a:r>
              <a:rPr lang="en-US" dirty="0"/>
              <a:t>waste</a:t>
            </a:r>
            <a:r>
              <a:rPr lang="id-ID" dirty="0"/>
              <a:t> atau 7</a:t>
            </a:r>
            <a:r>
              <a:rPr lang="en-US" dirty="0"/>
              <a:t> </a:t>
            </a:r>
            <a:r>
              <a:rPr lang="en-US" dirty="0" err="1"/>
              <a:t>Pemborosan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dirty="0" err="1"/>
              <a:t>Mampu</a:t>
            </a:r>
            <a:r>
              <a:rPr lang="en-US" dirty="0"/>
              <a:t> /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Pemborosan</a:t>
            </a:r>
            <a:r>
              <a:rPr lang="en-US" dirty="0"/>
              <a:t> (waste) di </a:t>
            </a:r>
            <a:r>
              <a:rPr lang="id-ID" dirty="0"/>
              <a:t>area kerja masing masing.</a:t>
            </a:r>
          </a:p>
          <a:p>
            <a:endParaRPr lang="id-ID" dirty="0"/>
          </a:p>
          <a:p>
            <a:r>
              <a:rPr lang="id-ID" dirty="0"/>
              <a:t>Mampu m</a:t>
            </a:r>
            <a:r>
              <a:rPr lang="en-US" dirty="0" err="1"/>
              <a:t>enghasilkan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ide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pemborosan</a:t>
            </a:r>
            <a:r>
              <a:rPr lang="en-US" dirty="0"/>
              <a:t> (waste)</a:t>
            </a:r>
          </a:p>
          <a:p>
            <a:pPr marL="0" indent="0">
              <a:buNone/>
            </a:pPr>
            <a:endParaRPr lang="en-US" dirty="0"/>
          </a:p>
          <a:p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DEC176-A661-4C28-A3FF-FDC9A596F43C}"/>
              </a:ext>
            </a:extLst>
          </p:cNvPr>
          <p:cNvSpPr/>
          <p:nvPr/>
        </p:nvSpPr>
        <p:spPr>
          <a:xfrm>
            <a:off x="1136576" y="1556793"/>
            <a:ext cx="7886700" cy="13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81000" y="133290"/>
            <a:ext cx="9144000" cy="40011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            OPERATIONAL EXCELLENCE – STRATEGIC INITIATIVE </a:t>
            </a:r>
          </a:p>
        </p:txBody>
      </p:sp>
      <p:pic>
        <p:nvPicPr>
          <p:cNvPr id="168" name="Content Placeholder 167" descr="SI.bmp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51539" y="685800"/>
            <a:ext cx="8140061" cy="54864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0CFF8-BE1F-449E-90ED-5897C829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18110" y="-1524001"/>
            <a:ext cx="6864864" cy="9906002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906000" cy="1003043"/>
          </a:xfrm>
          <a:noFill/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RUTINITAS VS HASIL 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9043988" cy="2819400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sz="2800" dirty="0" err="1">
                <a:solidFill>
                  <a:schemeClr val="bg1"/>
                </a:solidFill>
              </a:rPr>
              <a:t>Jika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kita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mengerjakan</a:t>
            </a:r>
            <a:r>
              <a:rPr lang="en-US" sz="2800" dirty="0">
                <a:solidFill>
                  <a:schemeClr val="bg1"/>
                </a:solidFill>
              </a:rPr>
              <a:t> RUTINITAS (</a:t>
            </a:r>
            <a:r>
              <a:rPr lang="en-US" sz="2800" dirty="0" err="1">
                <a:solidFill>
                  <a:schemeClr val="bg1"/>
                </a:solidFill>
              </a:rPr>
              <a:t>tanpa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adanya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perubahan</a:t>
            </a:r>
            <a:r>
              <a:rPr lang="en-US" sz="2800" dirty="0">
                <a:solidFill>
                  <a:schemeClr val="bg1"/>
                </a:solidFill>
              </a:rPr>
              <a:t>), </a:t>
            </a:r>
            <a:r>
              <a:rPr lang="en-US" sz="2800" dirty="0" err="1">
                <a:solidFill>
                  <a:schemeClr val="bg1"/>
                </a:solidFill>
              </a:rPr>
              <a:t>maka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kita</a:t>
            </a:r>
            <a:r>
              <a:rPr lang="en-US" sz="2800" dirty="0">
                <a:solidFill>
                  <a:schemeClr val="bg1"/>
                </a:solidFill>
              </a:rPr>
              <a:t> : </a:t>
            </a:r>
          </a:p>
        </p:txBody>
      </p:sp>
      <p:pic>
        <p:nvPicPr>
          <p:cNvPr id="13317" name="Picture 4" descr="8880_Nilakant_Change_Managemen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3" t="22583" r="4044" b="42783"/>
          <a:stretch>
            <a:fillRect/>
          </a:stretch>
        </p:blipFill>
        <p:spPr bwMode="auto">
          <a:xfrm>
            <a:off x="7315200" y="5645976"/>
            <a:ext cx="2362200" cy="57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2D8DE-145B-4789-90D2-8E32BC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AC67A67-F5F1-EE4A-B20A-CE2C8AD1D9C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3133" y="6503978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B55D2B-D0CC-478C-A230-B4E7F06C46E4}"/>
              </a:ext>
            </a:extLst>
          </p:cNvPr>
          <p:cNvSpPr/>
          <p:nvPr/>
        </p:nvSpPr>
        <p:spPr>
          <a:xfrm>
            <a:off x="1143000" y="2554203"/>
            <a:ext cx="79248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0463" lvl="1" indent="-347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Akan </a:t>
            </a:r>
            <a:r>
              <a:rPr lang="en-US" b="1" dirty="0" err="1">
                <a:solidFill>
                  <a:schemeClr val="bg1"/>
                </a:solidFill>
              </a:rPr>
              <a:t>mendapatkan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hasil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sehari-hari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kita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peroleh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endParaRPr lang="en-US" dirty="0">
              <a:solidFill>
                <a:schemeClr val="bg1"/>
              </a:solidFill>
            </a:endParaRPr>
          </a:p>
          <a:p>
            <a:pPr marL="1160463" lvl="1" indent="-347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Mendapatkan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hasil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lebih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buruk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hasil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pernah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kita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capai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external </a:t>
            </a:r>
            <a:r>
              <a:rPr lang="en-US" dirty="0" err="1">
                <a:solidFill>
                  <a:schemeClr val="bg1"/>
                </a:solidFill>
              </a:rPr>
              <a:t>berubah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F7777-D0DC-41D7-AC01-81BDF53EEEF9}"/>
              </a:ext>
            </a:extLst>
          </p:cNvPr>
          <p:cNvSpPr/>
          <p:nvPr/>
        </p:nvSpPr>
        <p:spPr>
          <a:xfrm>
            <a:off x="1327508" y="3736398"/>
            <a:ext cx="7777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SATU-SATUNYA CARA UNTUK MERUBAH HASIL ADALAH DENGAN MELAKUKAN IMPROVEMENT YANG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C238D-A33E-4F5C-98F8-1A4F11EA5FE3}"/>
              </a:ext>
            </a:extLst>
          </p:cNvPr>
          <p:cNvSpPr/>
          <p:nvPr/>
        </p:nvSpPr>
        <p:spPr>
          <a:xfrm>
            <a:off x="1553865" y="4640758"/>
            <a:ext cx="68506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BERSIFAT PERUBAHAN 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47" y="15206"/>
            <a:ext cx="7886700" cy="1325563"/>
          </a:xfrm>
        </p:spPr>
        <p:txBody>
          <a:bodyPr/>
          <a:lstStyle/>
          <a:p>
            <a:r>
              <a:rPr lang="id-ID" b="1" dirty="0"/>
              <a:t>WASTE / MUDA</a:t>
            </a:r>
            <a:endParaRPr lang="id-ID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7" y="1340769"/>
            <a:ext cx="7549506" cy="5124227"/>
          </a:xfrm>
        </p:spPr>
      </p:pic>
    </p:spTree>
    <p:extLst>
      <p:ext uri="{BB962C8B-B14F-4D97-AF65-F5344CB8AC3E}">
        <p14:creationId xmlns:p14="http://schemas.microsoft.com/office/powerpoint/2010/main" val="3400079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44" y="1"/>
            <a:ext cx="7886700" cy="1325563"/>
          </a:xfrm>
        </p:spPr>
        <p:txBody>
          <a:bodyPr/>
          <a:lstStyle/>
          <a:p>
            <a:r>
              <a:rPr lang="id-ID" b="1" dirty="0"/>
              <a:t>WASTE / MUDA</a:t>
            </a:r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25563"/>
            <a:ext cx="7118662" cy="4680520"/>
          </a:xfrm>
        </p:spPr>
      </p:pic>
      <p:sp>
        <p:nvSpPr>
          <p:cNvPr id="7" name="Rectangle 6"/>
          <p:cNvSpPr/>
          <p:nvPr/>
        </p:nvSpPr>
        <p:spPr>
          <a:xfrm>
            <a:off x="1856656" y="5013176"/>
            <a:ext cx="1008112" cy="2880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5540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008" y="63735"/>
            <a:ext cx="7886700" cy="1325563"/>
          </a:xfrm>
        </p:spPr>
        <p:txBody>
          <a:bodyPr/>
          <a:lstStyle/>
          <a:p>
            <a:r>
              <a:rPr lang="id-ID" b="1" dirty="0"/>
              <a:t>WASTE / MUDA</a:t>
            </a:r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569" y="1196753"/>
            <a:ext cx="7589873" cy="3223793"/>
          </a:xfrm>
        </p:spPr>
      </p:pic>
      <p:sp>
        <p:nvSpPr>
          <p:cNvPr id="7" name="Rectangle 6"/>
          <p:cNvSpPr/>
          <p:nvPr/>
        </p:nvSpPr>
        <p:spPr>
          <a:xfrm>
            <a:off x="596008" y="4565447"/>
            <a:ext cx="87494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d-ID" sz="1600" b="1" dirty="0">
                <a:solidFill>
                  <a:srgbClr val="0070C0"/>
                </a:solidFill>
              </a:rPr>
              <a:t>Value Added </a:t>
            </a:r>
            <a:r>
              <a:rPr lang="id-ID" sz="1600" dirty="0"/>
              <a:t>adalah aktivitas yang benar-benar memberikan keuntungan penambahan nilai atas produk bagi Pelanggan dan menjadikan harga atas produk. </a:t>
            </a:r>
          </a:p>
          <a:p>
            <a:pPr marL="285750" indent="-285750">
              <a:buFont typeface="Arial" pitchFamily="34" charset="0"/>
              <a:buChar char="•"/>
            </a:pPr>
            <a:endParaRPr lang="id-ID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id-ID" sz="1600" b="1" dirty="0">
                <a:solidFill>
                  <a:srgbClr val="0070C0"/>
                </a:solidFill>
              </a:rPr>
              <a:t>Non-Value Added (NECESSARY) </a:t>
            </a:r>
            <a:r>
              <a:rPr lang="id-ID" sz="1600" dirty="0"/>
              <a:t>adalah aktivitas yang tidak memberikan nilai tambah bagi Pelanggan namun masih dilakukan dengan alasan tertentu.  (alasan regulasi maupun kontrol internal)</a:t>
            </a:r>
          </a:p>
          <a:p>
            <a:pPr marL="285750" indent="-285750">
              <a:buFont typeface="Arial" pitchFamily="34" charset="0"/>
              <a:buChar char="•"/>
            </a:pPr>
            <a:endParaRPr lang="id-ID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id-ID" sz="1600" b="1" dirty="0">
                <a:solidFill>
                  <a:srgbClr val="0070C0"/>
                </a:solidFill>
              </a:rPr>
              <a:t>Waste</a:t>
            </a:r>
            <a:r>
              <a:rPr lang="id-ID" sz="1600" dirty="0"/>
              <a:t> adalah Non-Value Added (UNNECESSARY)</a:t>
            </a:r>
          </a:p>
        </p:txBody>
      </p:sp>
      <p:sp>
        <p:nvSpPr>
          <p:cNvPr id="8" name="Rectangle 7"/>
          <p:cNvSpPr/>
          <p:nvPr/>
        </p:nvSpPr>
        <p:spPr>
          <a:xfrm>
            <a:off x="8049344" y="2708920"/>
            <a:ext cx="28803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91B59-36FD-4E02-B1CC-22659D3ECD34}"/>
              </a:ext>
            </a:extLst>
          </p:cNvPr>
          <p:cNvSpPr/>
          <p:nvPr/>
        </p:nvSpPr>
        <p:spPr>
          <a:xfrm>
            <a:off x="1208584" y="2246182"/>
            <a:ext cx="1296144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9661B-D346-456E-91AC-2AAD81EABBEC}"/>
              </a:ext>
            </a:extLst>
          </p:cNvPr>
          <p:cNvSpPr/>
          <p:nvPr/>
        </p:nvSpPr>
        <p:spPr>
          <a:xfrm>
            <a:off x="1208584" y="3208344"/>
            <a:ext cx="1296144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16FC3-F687-4AEE-A639-C6F1C566DC4D}"/>
              </a:ext>
            </a:extLst>
          </p:cNvPr>
          <p:cNvSpPr/>
          <p:nvPr/>
        </p:nvSpPr>
        <p:spPr>
          <a:xfrm>
            <a:off x="2558298" y="2241503"/>
            <a:ext cx="1909896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NON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2E009-1578-4738-BCD0-21B86F3CFA59}"/>
              </a:ext>
            </a:extLst>
          </p:cNvPr>
          <p:cNvSpPr/>
          <p:nvPr/>
        </p:nvSpPr>
        <p:spPr>
          <a:xfrm>
            <a:off x="2539048" y="3208343"/>
            <a:ext cx="1345663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NON VALUE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6B2FC-D775-4852-A4C4-CA5F1A3DDE7F}"/>
              </a:ext>
            </a:extLst>
          </p:cNvPr>
          <p:cNvSpPr/>
          <p:nvPr/>
        </p:nvSpPr>
        <p:spPr>
          <a:xfrm>
            <a:off x="4529442" y="2241544"/>
            <a:ext cx="698624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WASTE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1F529-FAD7-4AA4-BDAE-5ED750450BAC}"/>
              </a:ext>
            </a:extLst>
          </p:cNvPr>
          <p:cNvSpPr/>
          <p:nvPr/>
        </p:nvSpPr>
        <p:spPr>
          <a:xfrm>
            <a:off x="3903961" y="3196223"/>
            <a:ext cx="447104" cy="40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WASTE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7583A-087D-4AF7-9617-145AE723E383}"/>
              </a:ext>
            </a:extLst>
          </p:cNvPr>
          <p:cNvSpPr/>
          <p:nvPr/>
        </p:nvSpPr>
        <p:spPr>
          <a:xfrm>
            <a:off x="5457056" y="4110580"/>
            <a:ext cx="648072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25D4A-C49C-4A28-A695-9B783E79A323}"/>
              </a:ext>
            </a:extLst>
          </p:cNvPr>
          <p:cNvSpPr/>
          <p:nvPr/>
        </p:nvSpPr>
        <p:spPr>
          <a:xfrm>
            <a:off x="6177136" y="4100955"/>
            <a:ext cx="79208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REDUCE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8ECBC4-9173-4ED0-8FE3-7D667ECECCDB}"/>
              </a:ext>
            </a:extLst>
          </p:cNvPr>
          <p:cNvSpPr/>
          <p:nvPr/>
        </p:nvSpPr>
        <p:spPr>
          <a:xfrm>
            <a:off x="7569083" y="4110580"/>
            <a:ext cx="984317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ELIMINATE</a:t>
            </a:r>
          </a:p>
        </p:txBody>
      </p:sp>
    </p:spTree>
    <p:extLst>
      <p:ext uri="{BB962C8B-B14F-4D97-AF65-F5344CB8AC3E}">
        <p14:creationId xmlns:p14="http://schemas.microsoft.com/office/powerpoint/2010/main" val="2710233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78808" y="1609774"/>
            <a:ext cx="7978648" cy="4483523"/>
            <a:chOff x="697808" y="1916832"/>
            <a:chExt cx="7978648" cy="448352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7808" y="1916832"/>
              <a:ext cx="7978648" cy="4483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49403" y="4814600"/>
              <a:ext cx="1472249" cy="630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8292" y="1"/>
            <a:ext cx="7886700" cy="1325563"/>
          </a:xfrm>
        </p:spPr>
        <p:txBody>
          <a:bodyPr/>
          <a:lstStyle/>
          <a:p>
            <a:r>
              <a:rPr lang="id-ID" b="1" dirty="0"/>
              <a:t>WASTE / MUDA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7880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Wastes of L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85" y="476673"/>
            <a:ext cx="8208912" cy="60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24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0268"/>
            <a:ext cx="7886700" cy="1325563"/>
          </a:xfrm>
        </p:spPr>
        <p:txBody>
          <a:bodyPr/>
          <a:lstStyle/>
          <a:p>
            <a:r>
              <a:rPr lang="id-ID" dirty="0"/>
              <a:t>1. OVER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0888"/>
            <a:ext cx="8229600" cy="4937760"/>
          </a:xfrm>
        </p:spPr>
        <p:txBody>
          <a:bodyPr>
            <a:normAutofit/>
          </a:bodyPr>
          <a:lstStyle/>
          <a:p>
            <a:r>
              <a:rPr lang="id-ID" i="1" dirty="0"/>
              <a:t>Produksi berlebihan adalah memproduksi barang sebelum barang itu sebenarnya diperlukan.</a:t>
            </a:r>
          </a:p>
          <a:p>
            <a:r>
              <a:rPr lang="id-ID" dirty="0"/>
              <a:t>Memproduksi barang yang berlebihan disebut sebagai “</a:t>
            </a:r>
            <a:r>
              <a:rPr lang="id-ID" i="1" dirty="0"/>
              <a:t>Just In Case</a:t>
            </a:r>
            <a:r>
              <a:rPr lang="id-ID" dirty="0"/>
              <a:t>”. </a:t>
            </a:r>
          </a:p>
          <a:p>
            <a:pPr lvl="1"/>
            <a:r>
              <a:rPr lang="id-ID" dirty="0"/>
              <a:t> “</a:t>
            </a:r>
            <a:r>
              <a:rPr lang="id-ID" i="1" dirty="0"/>
              <a:t>In Case</a:t>
            </a:r>
            <a:r>
              <a:rPr lang="id-ID" dirty="0"/>
              <a:t>” mesinnya rusak, </a:t>
            </a:r>
          </a:p>
          <a:p>
            <a:pPr lvl="1"/>
            <a:r>
              <a:rPr lang="id-ID" dirty="0"/>
              <a:t>“</a:t>
            </a:r>
            <a:r>
              <a:rPr lang="id-ID" i="1" dirty="0"/>
              <a:t>In Case</a:t>
            </a:r>
            <a:r>
              <a:rPr lang="id-ID" dirty="0"/>
              <a:t>” hasilnya ditemukan cacat, </a:t>
            </a:r>
          </a:p>
          <a:p>
            <a:pPr lvl="1"/>
            <a:r>
              <a:rPr lang="id-ID" dirty="0"/>
              <a:t>“</a:t>
            </a:r>
            <a:r>
              <a:rPr lang="id-ID" i="1" dirty="0"/>
              <a:t>In Case</a:t>
            </a:r>
            <a:r>
              <a:rPr lang="id-ID" dirty="0"/>
              <a:t>” kiriman terlambat, dll. </a:t>
            </a:r>
          </a:p>
          <a:p>
            <a:pPr lvl="1"/>
            <a:endParaRPr lang="id-ID" dirty="0"/>
          </a:p>
          <a:p>
            <a:pPr marL="274320" lvl="1" indent="0">
              <a:buNone/>
            </a:pPr>
            <a:r>
              <a:rPr lang="id-ID" dirty="0"/>
              <a:t>( Kegiatan ini menimbulkan </a:t>
            </a:r>
            <a:r>
              <a:rPr lang="id-ID" i="1" dirty="0"/>
              <a:t>lead-time </a:t>
            </a:r>
            <a:r>
              <a:rPr lang="id-ID" dirty="0"/>
              <a:t>yang lama, akibatnya biaya penyimpanan menjadi tinggi, dan menjadi sulit untuk mengetahui adanya cacat)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3A866-DFD6-429F-80B4-66100641975E}"/>
              </a:ext>
            </a:extLst>
          </p:cNvPr>
          <p:cNvSpPr/>
          <p:nvPr/>
        </p:nvSpPr>
        <p:spPr>
          <a:xfrm>
            <a:off x="838200" y="1772816"/>
            <a:ext cx="7787208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1. OVER PRODUCTION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76536" y="1625010"/>
            <a:ext cx="8352928" cy="4396279"/>
            <a:chOff x="395536" y="1625009"/>
            <a:chExt cx="8352928" cy="439627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536" y="1625009"/>
              <a:ext cx="8352928" cy="4396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627784" y="4653136"/>
              <a:ext cx="3312368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54489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1. OVER PRODUCTION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1" y="1484784"/>
            <a:ext cx="7020207" cy="291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2600" y="4603904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FF0000"/>
                </a:solidFill>
              </a:rPr>
              <a:t>Kelebihan produksi :</a:t>
            </a:r>
          </a:p>
          <a:p>
            <a:pPr marL="285750" indent="-285750">
              <a:buFontTx/>
              <a:buChar char="-"/>
            </a:pPr>
            <a:r>
              <a:rPr lang="id-ID" b="1" dirty="0">
                <a:solidFill>
                  <a:srgbClr val="FF0000"/>
                </a:solidFill>
              </a:rPr>
              <a:t>Menyebabkan perlu adanya proses pengendalian stock barang jadi.</a:t>
            </a:r>
          </a:p>
          <a:p>
            <a:pPr marL="285750" indent="-285750">
              <a:buFontTx/>
              <a:buChar char="-"/>
            </a:pPr>
            <a:r>
              <a:rPr lang="id-ID" b="1" dirty="0">
                <a:solidFill>
                  <a:srgbClr val="FF0000"/>
                </a:solidFill>
              </a:rPr>
              <a:t>Extra handling (Unecessary work)</a:t>
            </a:r>
          </a:p>
          <a:p>
            <a:pPr marL="285750" indent="-285750">
              <a:buFontTx/>
              <a:buChar char="-"/>
            </a:pPr>
            <a:r>
              <a:rPr lang="id-ID" b="1" dirty="0">
                <a:solidFill>
                  <a:srgbClr val="FF0000"/>
                </a:solidFill>
              </a:rPr>
              <a:t>Additional floorspace</a:t>
            </a:r>
          </a:p>
          <a:p>
            <a:pPr marL="285750" indent="-285750">
              <a:buFontTx/>
              <a:buChar char="-"/>
            </a:pPr>
            <a:r>
              <a:rPr lang="id-ID" b="1" dirty="0">
                <a:solidFill>
                  <a:srgbClr val="FF0000"/>
                </a:solidFill>
              </a:rPr>
              <a:t>Dead stock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016896" y="1610919"/>
            <a:ext cx="525278" cy="52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47860" y="1628801"/>
            <a:ext cx="489517" cy="48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84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1. OVER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sz="2800" b="1" dirty="0"/>
              <a:t>Penyebab dari produksi berlebihan :</a:t>
            </a:r>
          </a:p>
          <a:p>
            <a:r>
              <a:rPr lang="id-ID" dirty="0"/>
              <a:t>Mesin yang tidak dapat diandalkan</a:t>
            </a:r>
          </a:p>
          <a:p>
            <a:r>
              <a:rPr lang="id-ID" dirty="0"/>
              <a:t>Lebih menekankan untuk menjaga agar mesin tetap beroperasi </a:t>
            </a:r>
          </a:p>
          <a:p>
            <a:r>
              <a:rPr lang="id-ID" dirty="0"/>
              <a:t>Mental "</a:t>
            </a:r>
            <a:r>
              <a:rPr lang="id-ID" i="1" dirty="0"/>
              <a:t>nanti kalau ...</a:t>
            </a:r>
            <a:r>
              <a:rPr lang="id-ID" dirty="0"/>
              <a:t>" atau "</a:t>
            </a:r>
            <a:r>
              <a:rPr lang="id-ID" i="1" dirty="0"/>
              <a:t>Just In Case ...</a:t>
            </a:r>
            <a:r>
              <a:rPr lang="id-ID" dirty="0"/>
              <a:t>"</a:t>
            </a:r>
          </a:p>
          <a:p>
            <a:r>
              <a:rPr lang="id-ID" dirty="0"/>
              <a:t>Penjadwalan yang tidak stabil</a:t>
            </a:r>
          </a:p>
          <a:p>
            <a:endParaRPr lang="id-ID" dirty="0"/>
          </a:p>
          <a:p>
            <a:pPr marL="0" indent="0">
              <a:buNone/>
            </a:pPr>
            <a:r>
              <a:rPr lang="id-ID" sz="2800" b="1" dirty="0"/>
              <a:t>Mencegah produksi berlebihan :</a:t>
            </a:r>
            <a:endParaRPr lang="id-ID" dirty="0"/>
          </a:p>
          <a:p>
            <a:r>
              <a:rPr lang="id-ID" dirty="0"/>
              <a:t>Penjadwalan dan hanya memproduksi apa yang segera dapat dijual / dikirim</a:t>
            </a:r>
          </a:p>
          <a:p>
            <a:r>
              <a:rPr lang="id-ID" dirty="0"/>
              <a:t>Menerapkan sistim "</a:t>
            </a:r>
            <a:r>
              <a:rPr lang="id-ID" i="1" u="sng" dirty="0">
                <a:hlinkClick r:id="rId2"/>
              </a:rPr>
              <a:t>KANBAN</a:t>
            </a:r>
            <a:r>
              <a:rPr lang="id-ID" dirty="0"/>
              <a:t>"</a:t>
            </a:r>
          </a:p>
          <a:p>
            <a:r>
              <a:rPr lang="id-ID" i="1" dirty="0"/>
              <a:t>Preventive maintenance</a:t>
            </a:r>
            <a:r>
              <a:rPr lang="id-ID" dirty="0"/>
              <a:t> dan perawatan mandiri oleh operator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20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2. INVENTORY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87463" y="5087892"/>
            <a:ext cx="5653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1400" b="1" dirty="0" err="1">
                <a:solidFill>
                  <a:srgbClr val="FF0000"/>
                </a:solidFill>
              </a:rPr>
              <a:t>Membutuhkan</a:t>
            </a:r>
            <a:r>
              <a:rPr lang="en-US" sz="1400" b="1" dirty="0">
                <a:solidFill>
                  <a:srgbClr val="FF0000"/>
                </a:solidFill>
              </a:rPr>
              <a:t> orang, </a:t>
            </a:r>
            <a:r>
              <a:rPr lang="en-US" sz="1400" b="1" dirty="0" err="1">
                <a:solidFill>
                  <a:srgbClr val="FF0000"/>
                </a:solidFill>
              </a:rPr>
              <a:t>peralatan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ruang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untuk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menghitung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transportasi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menyimpan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memeliharanya</a:t>
            </a:r>
            <a:endParaRPr lang="id-ID" sz="1400" b="1" dirty="0">
              <a:solidFill>
                <a:srgbClr val="FF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2561" y="5051268"/>
            <a:ext cx="2477274" cy="140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560" y="1124745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/>
              <a:t>Kelebihan persediaan cenderung menyembunyikan masalah di dalam pabrik yang seharusnya dikenali dan diperbaiki untuk meningkatkan kinerja operasionalnya.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1389" r="13212" b="3770"/>
          <a:stretch/>
        </p:blipFill>
        <p:spPr bwMode="auto">
          <a:xfrm>
            <a:off x="2493043" y="1728748"/>
            <a:ext cx="4488598" cy="324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89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A8F5F0-5840-4B5D-933C-1AC2E47FEE54}"/>
              </a:ext>
            </a:extLst>
          </p:cNvPr>
          <p:cNvSpPr/>
          <p:nvPr/>
        </p:nvSpPr>
        <p:spPr>
          <a:xfrm>
            <a:off x="0" y="0"/>
            <a:ext cx="9906000" cy="28670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71021"/>
            <a:ext cx="8915400" cy="1143000"/>
          </a:xfrm>
        </p:spPr>
        <p:txBody>
          <a:bodyPr/>
          <a:lstStyle/>
          <a:p>
            <a:pPr eaLnBrk="1" hangingPunct="1"/>
            <a:r>
              <a:rPr lang="en-US" sz="4800" dirty="0" err="1"/>
              <a:t>Definisi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CC3300"/>
                </a:solidFill>
              </a:rPr>
              <a:t>Target</a:t>
            </a:r>
            <a:r>
              <a:rPr lang="en-US" sz="4800" dirty="0"/>
              <a:t> dan </a:t>
            </a:r>
            <a:r>
              <a:rPr lang="en-US" sz="4800" dirty="0">
                <a:solidFill>
                  <a:srgbClr val="0000CC"/>
                </a:solidFill>
              </a:rPr>
              <a:t>Activity Plan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6113" y="1182271"/>
            <a:ext cx="8915400" cy="1871662"/>
          </a:xfrm>
        </p:spPr>
        <p:txBody>
          <a:bodyPr/>
          <a:lstStyle/>
          <a:p>
            <a:pPr eaLnBrk="1" hangingPunct="1"/>
            <a:r>
              <a:rPr lang="en-US" sz="2000" dirty="0"/>
              <a:t>Target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, </a:t>
            </a:r>
            <a:r>
              <a:rPr lang="en-US" sz="2000" dirty="0" err="1"/>
              <a:t>sedangkan</a:t>
            </a:r>
            <a:r>
              <a:rPr lang="en-US" sz="2000" dirty="0"/>
              <a:t> activity plan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target</a:t>
            </a:r>
          </a:p>
          <a:p>
            <a:pPr eaLnBrk="1" hangingPunct="1">
              <a:buFontTx/>
              <a:buNone/>
            </a:pPr>
            <a:endParaRPr lang="en-US" sz="1000" dirty="0"/>
          </a:p>
          <a:p>
            <a:pPr eaLnBrk="1" hangingPunct="1"/>
            <a:r>
              <a:rPr lang="en-US" sz="2000" dirty="0"/>
              <a:t>Target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(result), </a:t>
            </a:r>
            <a:r>
              <a:rPr lang="en-US" sz="2000" dirty="0" err="1"/>
              <a:t>sedangkan</a:t>
            </a:r>
            <a:r>
              <a:rPr lang="en-US" sz="2000" dirty="0"/>
              <a:t> activity plan </a:t>
            </a:r>
            <a:r>
              <a:rPr lang="en-US" sz="2000" dirty="0" err="1"/>
              <a:t>adalah</a:t>
            </a:r>
            <a:r>
              <a:rPr lang="en-US" sz="2000" dirty="0"/>
              <a:t> proses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</a:p>
        </p:txBody>
      </p:sp>
      <p:sp>
        <p:nvSpPr>
          <p:cNvPr id="19461" name="AutoShape 4"/>
          <p:cNvSpPr>
            <a:spLocks noChangeArrowheads="1"/>
          </p:cNvSpPr>
          <p:nvPr/>
        </p:nvSpPr>
        <p:spPr bwMode="auto">
          <a:xfrm>
            <a:off x="3297238" y="3355975"/>
            <a:ext cx="2592387" cy="1368425"/>
          </a:xfrm>
          <a:prstGeom prst="rightArrow">
            <a:avLst>
              <a:gd name="adj1" fmla="val 50000"/>
              <a:gd name="adj2" fmla="val 47361"/>
            </a:avLst>
          </a:prstGeom>
          <a:gradFill rotWithShape="1">
            <a:gsLst>
              <a:gs pos="0">
                <a:srgbClr val="FF9900"/>
              </a:gs>
              <a:gs pos="50000">
                <a:srgbClr val="FFCF89"/>
              </a:gs>
              <a:gs pos="100000">
                <a:srgbClr val="FF9900"/>
              </a:gs>
            </a:gsLst>
            <a:lin ang="5400000" scaled="1"/>
          </a:gradFill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3297238" y="3860800"/>
            <a:ext cx="2663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entury Gothic" pitchFamily="34" charset="0"/>
              </a:rPr>
              <a:t>Activity plan (proses)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849313" y="3282950"/>
            <a:ext cx="1728787" cy="669925"/>
          </a:xfrm>
          <a:prstGeom prst="rect">
            <a:avLst/>
          </a:prstGeom>
          <a:noFill/>
          <a:ln w="28575">
            <a:solidFill>
              <a:srgbClr val="80808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333333"/>
                </a:solidFill>
                <a:latin typeface="Century Gothic" pitchFamily="34" charset="0"/>
              </a:rPr>
              <a:t>Pencapaian Sebelumnya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88950" y="4070350"/>
            <a:ext cx="24812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entury Gothic" pitchFamily="34" charset="0"/>
              </a:rPr>
              <a:t>Sales : Rp 22,8 Milyar</a:t>
            </a:r>
          </a:p>
        </p:txBody>
      </p:sp>
      <p:sp>
        <p:nvSpPr>
          <p:cNvPr id="19465" name="Text Box 12"/>
          <p:cNvSpPr txBox="1">
            <a:spLocks noChangeArrowheads="1"/>
          </p:cNvSpPr>
          <p:nvPr/>
        </p:nvSpPr>
        <p:spPr bwMode="auto">
          <a:xfrm>
            <a:off x="2720975" y="5516563"/>
            <a:ext cx="20875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74625">
              <a:buFontTx/>
              <a:buChar char="•"/>
              <a:tabLst>
                <a:tab pos="174625" algn="l"/>
              </a:tabLst>
            </a:pPr>
            <a:r>
              <a:rPr lang="en-US" b="1">
                <a:latin typeface="Century Gothic" pitchFamily="34" charset="0"/>
              </a:rPr>
              <a:t>Alternatif 1 :</a:t>
            </a:r>
          </a:p>
          <a:p>
            <a:pPr indent="174625">
              <a:tabLst>
                <a:tab pos="174625" algn="l"/>
              </a:tabLst>
            </a:pPr>
            <a:r>
              <a:rPr lang="en-US">
                <a:latin typeface="Century Gothic" pitchFamily="34" charset="0"/>
              </a:rPr>
              <a:t>Menambah 	jumlah sales</a:t>
            </a:r>
          </a:p>
        </p:txBody>
      </p:sp>
      <p:sp>
        <p:nvSpPr>
          <p:cNvPr id="19466" name="Text Box 13"/>
          <p:cNvSpPr txBox="1">
            <a:spLocks noChangeArrowheads="1"/>
          </p:cNvSpPr>
          <p:nvPr/>
        </p:nvSpPr>
        <p:spPr bwMode="auto">
          <a:xfrm>
            <a:off x="4521200" y="5516563"/>
            <a:ext cx="35798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74625">
              <a:buFontTx/>
              <a:buChar char="•"/>
            </a:pPr>
            <a:r>
              <a:rPr lang="en-US" b="1">
                <a:latin typeface="Century Gothic" pitchFamily="34" charset="0"/>
              </a:rPr>
              <a:t>Alternatif 2 :</a:t>
            </a:r>
          </a:p>
          <a:p>
            <a:pPr indent="174625"/>
            <a:r>
              <a:rPr lang="en-US">
                <a:latin typeface="Century Gothic" pitchFamily="34" charset="0"/>
              </a:rPr>
              <a:t>Meningkatkan produktifitas  </a:t>
            </a:r>
          </a:p>
          <a:p>
            <a:pPr indent="174625"/>
            <a:r>
              <a:rPr lang="en-US">
                <a:latin typeface="Century Gothic" pitchFamily="34" charset="0"/>
              </a:rPr>
              <a:t>sales melalui ……….</a:t>
            </a:r>
          </a:p>
        </p:txBody>
      </p:sp>
      <p:sp>
        <p:nvSpPr>
          <p:cNvPr id="19467" name="Line 14"/>
          <p:cNvSpPr>
            <a:spLocks noChangeShapeType="1"/>
          </p:cNvSpPr>
          <p:nvPr/>
        </p:nvSpPr>
        <p:spPr bwMode="auto">
          <a:xfrm flipH="1">
            <a:off x="3657600" y="4581525"/>
            <a:ext cx="0" cy="863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5"/>
          <p:cNvSpPr>
            <a:spLocks noChangeShapeType="1"/>
          </p:cNvSpPr>
          <p:nvPr/>
        </p:nvSpPr>
        <p:spPr bwMode="auto">
          <a:xfrm>
            <a:off x="4953000" y="4581525"/>
            <a:ext cx="0" cy="863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19469" name="Picture 16" descr="marketing_image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25" y="3221038"/>
            <a:ext cx="2030413" cy="17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0" name="Text Box 17"/>
          <p:cNvSpPr txBox="1">
            <a:spLocks noChangeArrowheads="1"/>
          </p:cNvSpPr>
          <p:nvPr/>
        </p:nvSpPr>
        <p:spPr bwMode="auto">
          <a:xfrm>
            <a:off x="7689850" y="3290888"/>
            <a:ext cx="1295400" cy="395287"/>
          </a:xfrm>
          <a:prstGeom prst="rect">
            <a:avLst/>
          </a:prstGeom>
          <a:noFill/>
          <a:ln w="28575">
            <a:solidFill>
              <a:srgbClr val="80808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CC3300"/>
                </a:solidFill>
                <a:latin typeface="Century Gothic" pitchFamily="34" charset="0"/>
              </a:rPr>
              <a:t>TARGET</a:t>
            </a:r>
          </a:p>
        </p:txBody>
      </p:sp>
      <p:sp>
        <p:nvSpPr>
          <p:cNvPr id="19471" name="Text Box 18"/>
          <p:cNvSpPr txBox="1">
            <a:spLocks noChangeArrowheads="1"/>
          </p:cNvSpPr>
          <p:nvPr/>
        </p:nvSpPr>
        <p:spPr bwMode="auto">
          <a:xfrm>
            <a:off x="7296150" y="3797300"/>
            <a:ext cx="24812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entury Gothic" pitchFamily="34" charset="0"/>
              </a:rPr>
              <a:t>Sales naik 25% </a:t>
            </a:r>
          </a:p>
          <a:p>
            <a:r>
              <a:rPr lang="en-US" b="1">
                <a:latin typeface="Century Gothic" pitchFamily="34" charset="0"/>
              </a:rPr>
              <a:t>Sales : Rp 28,5 Milyar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BE5B8AFB-8C8A-0844-8561-EC5B1346A9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2168398"/>
      </p:ext>
    </p:extLst>
  </p:cSld>
  <p:clrMapOvr>
    <a:masterClrMapping/>
  </p:clrMapOvr>
  <p:transition spd="slow"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2. INVENTORY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/>
              <a:t>Penyebab dari persediaan :</a:t>
            </a:r>
            <a:endParaRPr lang="id-ID" dirty="0"/>
          </a:p>
          <a:p>
            <a:pPr lvl="1"/>
            <a:r>
              <a:rPr lang="id-ID" dirty="0"/>
              <a:t>Akibat produksi berlebih</a:t>
            </a:r>
          </a:p>
          <a:p>
            <a:pPr lvl="1"/>
            <a:r>
              <a:rPr lang="id-ID" dirty="0"/>
              <a:t>Permintaan tidak menentu dan tidak terpercaya</a:t>
            </a:r>
          </a:p>
          <a:p>
            <a:pPr lvl="1"/>
            <a:r>
              <a:rPr lang="id-ID" dirty="0"/>
              <a:t>Perkiraan (</a:t>
            </a:r>
            <a:r>
              <a:rPr lang="id-ID" i="1" dirty="0"/>
              <a:t>forecast</a:t>
            </a:r>
            <a:r>
              <a:rPr lang="id-ID" dirty="0"/>
              <a:t>) buruk</a:t>
            </a:r>
          </a:p>
          <a:p>
            <a:pPr lvl="1"/>
            <a:r>
              <a:rPr lang="id-ID" i="1" dirty="0"/>
              <a:t>Lead time</a:t>
            </a:r>
            <a:r>
              <a:rPr lang="id-ID" dirty="0"/>
              <a:t> produksi panjang</a:t>
            </a:r>
          </a:p>
          <a:p>
            <a:pPr lvl="1"/>
            <a:r>
              <a:rPr lang="id-ID" dirty="0"/>
              <a:t>Waktu </a:t>
            </a:r>
            <a:r>
              <a:rPr lang="id-ID" i="1" dirty="0"/>
              <a:t>set up</a:t>
            </a:r>
            <a:r>
              <a:rPr lang="id-ID" dirty="0"/>
              <a:t> lama</a:t>
            </a:r>
          </a:p>
          <a:p>
            <a:pPr lvl="1"/>
            <a:r>
              <a:rPr lang="id-ID" dirty="0"/>
              <a:t>Frekuensi kerusakan mesin tinggi</a:t>
            </a:r>
          </a:p>
          <a:p>
            <a:pPr lvl="1"/>
            <a:r>
              <a:rPr lang="id-ID" dirty="0"/>
              <a:t>Kapasitas dalam rangkaian produksi yang tidak seimbang</a:t>
            </a:r>
          </a:p>
          <a:p>
            <a:pPr marL="274320" lvl="1" indent="0">
              <a:buNone/>
            </a:pPr>
            <a:endParaRPr lang="id-ID" dirty="0"/>
          </a:p>
          <a:p>
            <a:pPr marL="274320" lvl="1" indent="0">
              <a:buNone/>
            </a:pPr>
            <a:r>
              <a:rPr lang="id-ID" b="1" dirty="0"/>
              <a:t>Mencegah persediaan</a:t>
            </a:r>
            <a:r>
              <a:rPr lang="id-ID" dirty="0"/>
              <a:t> </a:t>
            </a:r>
          </a:p>
          <a:p>
            <a:r>
              <a:rPr lang="id-ID" i="1" dirty="0"/>
              <a:t>Line balancing</a:t>
            </a:r>
            <a:endParaRPr lang="id-ID" dirty="0"/>
          </a:p>
          <a:p>
            <a:r>
              <a:rPr lang="id-ID" dirty="0"/>
              <a:t>Produksi </a:t>
            </a:r>
            <a:r>
              <a:rPr lang="id-ID" i="1" dirty="0"/>
              <a:t>'one-piece-flow'</a:t>
            </a:r>
            <a:endParaRPr lang="id-ID" dirty="0"/>
          </a:p>
          <a:p>
            <a:pPr lvl="1"/>
            <a:endParaRPr lang="id-ID" dirty="0"/>
          </a:p>
          <a:p>
            <a:pPr lvl="1"/>
            <a:endParaRPr lang="id-ID" dirty="0"/>
          </a:p>
          <a:p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3840" y="4702032"/>
            <a:ext cx="1581368" cy="131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2662" y="4725144"/>
            <a:ext cx="1598730" cy="133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flipH="1">
            <a:off x="6537175" y="4725145"/>
            <a:ext cx="288033" cy="2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8121352" y="4725144"/>
            <a:ext cx="28803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585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-35011"/>
            <a:ext cx="8104295" cy="1325563"/>
          </a:xfrm>
        </p:spPr>
        <p:txBody>
          <a:bodyPr/>
          <a:lstStyle/>
          <a:p>
            <a:r>
              <a:rPr lang="id-ID" dirty="0"/>
              <a:t>3. WAITING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892" y="2498424"/>
            <a:ext cx="4957763" cy="4351338"/>
          </a:xfrm>
        </p:spPr>
        <p:txBody>
          <a:bodyPr>
            <a:normAutofit/>
          </a:bodyPr>
          <a:lstStyle/>
          <a:p>
            <a:r>
              <a:rPr lang="id-ID" dirty="0"/>
              <a:t>Setiap saat barang-barang tidak berpindah atau tidak diolah maka terjadilah pemborosan menunggu.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Kebanyakan </a:t>
            </a:r>
            <a:r>
              <a:rPr lang="id-ID" i="1" dirty="0"/>
              <a:t>lead-time</a:t>
            </a:r>
            <a:r>
              <a:rPr lang="id-ID" dirty="0"/>
              <a:t> dari produk adalah menunggu proses berikutnya, ini biasanya karena aliran material dan informasi yang buruk, jarak antara proses kerja satu ke yang lainnya terlalu jauh. 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E345D-06AF-4EDF-AAB0-CDF69C33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97639"/>
            <a:ext cx="4495800" cy="3788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D80DD9-04E4-4FD7-81DE-B2741060236B}"/>
              </a:ext>
            </a:extLst>
          </p:cNvPr>
          <p:cNvSpPr/>
          <p:nvPr/>
        </p:nvSpPr>
        <p:spPr>
          <a:xfrm>
            <a:off x="0" y="1100749"/>
            <a:ext cx="4953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C191C-9216-4107-84CF-7BACCC55C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51"/>
          <a:stretch/>
        </p:blipFill>
        <p:spPr>
          <a:xfrm>
            <a:off x="4937940" y="420205"/>
            <a:ext cx="4988655" cy="16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0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09635"/>
            <a:ext cx="8543925" cy="1325563"/>
          </a:xfrm>
        </p:spPr>
        <p:txBody>
          <a:bodyPr/>
          <a:lstStyle/>
          <a:p>
            <a:r>
              <a:rPr lang="id-ID" dirty="0"/>
              <a:t>3. WAITING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4779" y="1564230"/>
            <a:ext cx="4464496" cy="19409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0566" y="3577208"/>
            <a:ext cx="1630907" cy="136198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55045" y="3577208"/>
            <a:ext cx="1538087" cy="136198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753171" y="3926048"/>
            <a:ext cx="4303416" cy="2426642"/>
            <a:chOff x="4211961" y="4077072"/>
            <a:chExt cx="4303416" cy="2426642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11961" y="4077072"/>
              <a:ext cx="4303416" cy="2426642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356295" y="4077072"/>
              <a:ext cx="1384057" cy="100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52771" y="4970092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/>
              <a:t>Waiting for material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3620" y="2027872"/>
            <a:ext cx="2923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d-ID" b="1" i="1" dirty="0">
                <a:solidFill>
                  <a:srgbClr val="FF0000"/>
                </a:solidFill>
              </a:rPr>
              <a:t>Lead time</a:t>
            </a:r>
            <a:r>
              <a:rPr lang="id-ID" b="1" dirty="0">
                <a:solidFill>
                  <a:srgbClr val="FF0000"/>
                </a:solidFill>
              </a:rPr>
              <a:t> yang lama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Produktivitas rendah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Efisiensi rendah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Biaya operasional tinggi</a:t>
            </a:r>
          </a:p>
        </p:txBody>
      </p:sp>
    </p:spTree>
    <p:extLst>
      <p:ext uri="{BB962C8B-B14F-4D97-AF65-F5344CB8AC3E}">
        <p14:creationId xmlns:p14="http://schemas.microsoft.com/office/powerpoint/2010/main" val="4029089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CC35C-AFE2-45EB-86F8-9ABE68E03BA8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4E8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32657"/>
            <a:ext cx="6030516" cy="1325563"/>
          </a:xfrm>
        </p:spPr>
        <p:txBody>
          <a:bodyPr/>
          <a:lstStyle/>
          <a:p>
            <a:r>
              <a:rPr lang="id-ID" b="1" dirty="0">
                <a:solidFill>
                  <a:schemeClr val="bg1"/>
                </a:solidFill>
              </a:rPr>
              <a:t>3. WAITING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556792"/>
            <a:ext cx="60305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>
                <a:solidFill>
                  <a:schemeClr val="bg1"/>
                </a:solidFill>
              </a:rPr>
              <a:t>Penyebab dari pemborosan menunggu :</a:t>
            </a:r>
          </a:p>
          <a:p>
            <a:r>
              <a:rPr lang="id-ID" dirty="0">
                <a:solidFill>
                  <a:schemeClr val="bg1"/>
                </a:solidFill>
              </a:rPr>
              <a:t>Beban kerja yang tidak merata</a:t>
            </a:r>
          </a:p>
          <a:p>
            <a:r>
              <a:rPr lang="id-ID" dirty="0">
                <a:solidFill>
                  <a:schemeClr val="bg1"/>
                </a:solidFill>
              </a:rPr>
              <a:t>Penjadwalan yang tidak merata (</a:t>
            </a:r>
            <a:r>
              <a:rPr lang="id-ID" i="1" dirty="0">
                <a:solidFill>
                  <a:schemeClr val="bg1"/>
                </a:solidFill>
              </a:rPr>
              <a:t>Leveled</a:t>
            </a:r>
            <a:r>
              <a:rPr lang="id-ID" dirty="0">
                <a:solidFill>
                  <a:schemeClr val="bg1"/>
                </a:solidFill>
              </a:rPr>
              <a:t>)</a:t>
            </a:r>
          </a:p>
          <a:p>
            <a:r>
              <a:rPr lang="id-ID" dirty="0">
                <a:solidFill>
                  <a:schemeClr val="bg1"/>
                </a:solidFill>
              </a:rPr>
              <a:t>Keputusan manajemen</a:t>
            </a:r>
          </a:p>
          <a:p>
            <a:endParaRPr lang="id-ID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d-ID" b="1" dirty="0">
                <a:solidFill>
                  <a:schemeClr val="bg1"/>
                </a:solidFill>
              </a:rPr>
              <a:t>Mencegah pemborosan menunggu :</a:t>
            </a:r>
            <a:endParaRPr lang="id-ID" dirty="0">
              <a:solidFill>
                <a:schemeClr val="bg1"/>
              </a:solidFill>
            </a:endParaRPr>
          </a:p>
          <a:p>
            <a:r>
              <a:rPr lang="id-ID" i="1" dirty="0">
                <a:solidFill>
                  <a:schemeClr val="bg1"/>
                </a:solidFill>
              </a:rPr>
              <a:t>Multiskill, </a:t>
            </a:r>
            <a:r>
              <a:rPr lang="id-ID" dirty="0">
                <a:solidFill>
                  <a:schemeClr val="bg1"/>
                </a:solidFill>
              </a:rPr>
              <a:t>operator dengan banyak kemampuan</a:t>
            </a:r>
          </a:p>
          <a:p>
            <a:r>
              <a:rPr lang="id-ID" dirty="0">
                <a:solidFill>
                  <a:schemeClr val="bg1"/>
                </a:solidFill>
              </a:rPr>
              <a:t>Menyeimbangkan atau meratakan beban kerja</a:t>
            </a:r>
          </a:p>
          <a:p>
            <a:r>
              <a:rPr lang="id-ID" i="1" dirty="0">
                <a:solidFill>
                  <a:schemeClr val="bg1"/>
                </a:solidFill>
              </a:rPr>
              <a:t>Preventive maintenance</a:t>
            </a:r>
            <a:r>
              <a:rPr lang="id-ID" dirty="0">
                <a:solidFill>
                  <a:schemeClr val="bg1"/>
                </a:solidFill>
              </a:rPr>
              <a:t> dan perawatan mandiri oleh operator</a:t>
            </a:r>
          </a:p>
          <a:p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1AA45-55F4-4387-BFC4-4F721BF75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7"/>
          <a:stretch/>
        </p:blipFill>
        <p:spPr>
          <a:xfrm flipH="1">
            <a:off x="0" y="2057400"/>
            <a:ext cx="304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F7B2943B-DFFB-46E5-BD44-6314BABB3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"/>
          <a:stretch/>
        </p:blipFill>
        <p:spPr bwMode="auto">
          <a:xfrm>
            <a:off x="0" y="2196036"/>
            <a:ext cx="4267200" cy="428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381000"/>
            <a:ext cx="8543925" cy="1325563"/>
          </a:xfrm>
        </p:spPr>
        <p:txBody>
          <a:bodyPr/>
          <a:lstStyle/>
          <a:p>
            <a:r>
              <a:rPr lang="id-ID" b="1" dirty="0"/>
              <a:t>4.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828800"/>
            <a:ext cx="5257800" cy="4351338"/>
          </a:xfrm>
        </p:spPr>
        <p:txBody>
          <a:bodyPr>
            <a:normAutofit/>
          </a:bodyPr>
          <a:lstStyle/>
          <a:p>
            <a:r>
              <a:rPr lang="id-ID" dirty="0"/>
              <a:t>Segala gerakan dari manusia atau mesin yang tidak memberi nilai tambah pada barang atau jasa.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Pemborosan ini berhubungan dengan </a:t>
            </a:r>
            <a:r>
              <a:rPr lang="id-ID" u="sng" dirty="0">
                <a:hlinkClick r:id="rId3"/>
              </a:rPr>
              <a:t>ergonomi</a:t>
            </a:r>
            <a:r>
              <a:rPr lang="id-ID" dirty="0"/>
              <a:t>, dapat dilihat di semua gerakan seperti menekuk, meregang, berjalan, mengangkat, dan menggapai. 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Bergerak belum tentu bekerja, mondar mandir kebingungan mencari sesuatu adalah pemborosan.</a:t>
            </a:r>
          </a:p>
        </p:txBody>
      </p:sp>
    </p:spTree>
    <p:extLst>
      <p:ext uri="{BB962C8B-B14F-4D97-AF65-F5344CB8AC3E}">
        <p14:creationId xmlns:p14="http://schemas.microsoft.com/office/powerpoint/2010/main" val="2435698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 MOTION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1101" y="1412777"/>
            <a:ext cx="2979812" cy="257936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5646" y="1484784"/>
            <a:ext cx="4147660" cy="194421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5008" y="3645024"/>
            <a:ext cx="3461696" cy="259627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6812" y="4701044"/>
            <a:ext cx="395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Aliran material tidak menentu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Banyak pergerakan non-added value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rgbClr val="FF0000"/>
                </a:solidFill>
              </a:rPr>
              <a:t>Produktivitas menurun</a:t>
            </a:r>
          </a:p>
        </p:txBody>
      </p:sp>
    </p:spTree>
    <p:extLst>
      <p:ext uri="{BB962C8B-B14F-4D97-AF65-F5344CB8AC3E}">
        <p14:creationId xmlns:p14="http://schemas.microsoft.com/office/powerpoint/2010/main" val="2862899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608" y="541936"/>
            <a:ext cx="7886700" cy="1325563"/>
          </a:xfrm>
        </p:spPr>
        <p:txBody>
          <a:bodyPr/>
          <a:lstStyle/>
          <a:p>
            <a:r>
              <a:rPr lang="id-ID" dirty="0"/>
              <a:t>4.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2840" y="192197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id-ID" b="1" dirty="0"/>
              <a:t>Penyebab dari pemborosan gerakan :</a:t>
            </a:r>
            <a:endParaRPr lang="id-ID" dirty="0"/>
          </a:p>
          <a:p>
            <a:r>
              <a:rPr lang="id-ID" i="1" dirty="0"/>
              <a:t>Lay-out </a:t>
            </a:r>
            <a:r>
              <a:rPr lang="id-ID" dirty="0"/>
              <a:t>stasiun kerja yang buruk</a:t>
            </a:r>
          </a:p>
          <a:p>
            <a:r>
              <a:rPr lang="id-ID" dirty="0"/>
              <a:t>Tempat kerja berantakan</a:t>
            </a:r>
          </a:p>
          <a:p>
            <a:r>
              <a:rPr lang="id-ID" dirty="0"/>
              <a:t>Metode kerja tidak beraturan</a:t>
            </a:r>
          </a:p>
          <a:p>
            <a:endParaRPr lang="id-ID" dirty="0"/>
          </a:p>
          <a:p>
            <a:r>
              <a:rPr lang="sv-SE" b="1" dirty="0"/>
              <a:t>Mencegah pemborosan gerakan</a:t>
            </a:r>
            <a:r>
              <a:rPr lang="sv-SE" dirty="0"/>
              <a:t> </a:t>
            </a:r>
            <a:br>
              <a:rPr lang="sv-SE" dirty="0"/>
            </a:br>
            <a:r>
              <a:rPr lang="sv-SE" dirty="0"/>
              <a:t>Disiplin ber-5R</a:t>
            </a:r>
          </a:p>
          <a:p>
            <a:pPr marL="0" indent="0">
              <a:buNone/>
            </a:pP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20742" r="81860" b="52297"/>
          <a:stretch/>
        </p:blipFill>
        <p:spPr bwMode="auto">
          <a:xfrm>
            <a:off x="1424608" y="1916832"/>
            <a:ext cx="1608014" cy="153930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47823" r="81860" b="25095"/>
          <a:stretch/>
        </p:blipFill>
        <p:spPr bwMode="auto">
          <a:xfrm>
            <a:off x="1427082" y="3682284"/>
            <a:ext cx="1605541" cy="154380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flipH="1">
            <a:off x="2648745" y="1980571"/>
            <a:ext cx="288033" cy="2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2652348" y="3746021"/>
            <a:ext cx="28803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140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/>
              <a:t>Memindahkan atau mengangkut produk dari proses ke proses adalah kegiatan yang tidak menambahkan nilai ke dalam produk.</a:t>
            </a:r>
          </a:p>
          <a:p>
            <a:endParaRPr lang="id-ID" dirty="0"/>
          </a:p>
          <a:p>
            <a:r>
              <a:rPr lang="id-ID" dirty="0"/>
              <a:t>Pergerakan yang berlebihan dan penanganan yang berlebihan akan menimbulkan kerusakan dan kemungkinan mengakibatkan mutu produk yang menurun. </a:t>
            </a:r>
          </a:p>
          <a:p>
            <a:endParaRPr lang="id-ID" dirty="0"/>
          </a:p>
          <a:p>
            <a:r>
              <a:rPr lang="id-ID" dirty="0"/>
              <a:t>Penyebabnya adalah tata ruang atau </a:t>
            </a:r>
            <a:r>
              <a:rPr lang="id-ID" i="1" dirty="0"/>
              <a:t>lay-out</a:t>
            </a:r>
            <a:r>
              <a:rPr lang="id-ID" dirty="0"/>
              <a:t> pabrik yang buruk dimana lokasi proses sebelumnya atau proses berikutnya terletak saling berjauhan. </a:t>
            </a:r>
          </a:p>
          <a:p>
            <a:endParaRPr lang="id-ID" dirty="0"/>
          </a:p>
          <a:p>
            <a:r>
              <a:rPr lang="id-ID" dirty="0"/>
              <a:t>Para pengangkut material sudah terbiasa dengan menangani proses pemindahan barang, padahal aktivitas ini menciptakan biaya produksi yang tidak menambahkan nilai dari sudut pandang pelanggan. 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7874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306" y="441575"/>
            <a:ext cx="7886700" cy="1325563"/>
          </a:xfrm>
        </p:spPr>
        <p:txBody>
          <a:bodyPr/>
          <a:lstStyle/>
          <a:p>
            <a:r>
              <a:rPr lang="id-ID" dirty="0"/>
              <a:t>5. MOVEMENT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2601" y="1484784"/>
            <a:ext cx="4687121" cy="437419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8810" y="1484784"/>
            <a:ext cx="2328198" cy="437419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9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43" y="612733"/>
            <a:ext cx="7886700" cy="1325563"/>
          </a:xfrm>
        </p:spPr>
        <p:txBody>
          <a:bodyPr/>
          <a:lstStyle/>
          <a:p>
            <a:r>
              <a:rPr lang="id-ID" dirty="0"/>
              <a:t>4. MOVEMENT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flipH="1">
            <a:off x="815928" y="2167166"/>
            <a:ext cx="288033" cy="28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4969768" y="2098050"/>
            <a:ext cx="28803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2356">
            <a:extLst>
              <a:ext uri="{FF2B5EF4-FFF2-40B4-BE49-F238E27FC236}">
                <a16:creationId xmlns:a16="http://schemas.microsoft.com/office/drawing/2014/main" id="{3362D87C-8EF2-49F4-83B0-0F470487C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989" y="3624034"/>
            <a:ext cx="609600" cy="533400"/>
          </a:xfrm>
          <a:prstGeom prst="rightArrow">
            <a:avLst>
              <a:gd name="adj1" fmla="val 50000"/>
              <a:gd name="adj2" fmla="val 28571"/>
            </a:avLst>
          </a:prstGeom>
          <a:solidFill>
            <a:srgbClr val="0000FF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Rectangle 2357">
            <a:extLst>
              <a:ext uri="{FF2B5EF4-FFF2-40B4-BE49-F238E27FC236}">
                <a16:creationId xmlns:a16="http://schemas.microsoft.com/office/drawing/2014/main" id="{3FE27AF8-928C-4849-A302-26E396460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2133600"/>
            <a:ext cx="9080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Before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85FE1F-F19F-4179-8F9B-BEABF9CCB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3589" y="2514600"/>
            <a:ext cx="3317875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23B3-80A2-4C77-83BE-DC52FA227E09}"/>
              </a:ext>
            </a:extLst>
          </p:cNvPr>
          <p:cNvGrpSpPr/>
          <p:nvPr/>
        </p:nvGrpSpPr>
        <p:grpSpPr>
          <a:xfrm>
            <a:off x="4998389" y="2057400"/>
            <a:ext cx="4343399" cy="2457450"/>
            <a:chOff x="4648200" y="1828800"/>
            <a:chExt cx="4343399" cy="2457450"/>
          </a:xfrm>
        </p:grpSpPr>
        <p:sp>
          <p:nvSpPr>
            <p:cNvPr id="14" name="Rectangle 2358">
              <a:extLst>
                <a:ext uri="{FF2B5EF4-FFF2-40B4-BE49-F238E27FC236}">
                  <a16:creationId xmlns:a16="http://schemas.microsoft.com/office/drawing/2014/main" id="{F71394FE-BAE2-4BC6-916B-D09218282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1828800"/>
              <a:ext cx="971164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b="1" dirty="0"/>
                <a:t>    After</a:t>
              </a:r>
            </a:p>
          </p:txBody>
        </p: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8D0455DB-DC11-4C5E-85C5-5121F89C67F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941623" y="2209799"/>
              <a:ext cx="4049976" cy="2076451"/>
              <a:chOff x="275451" y="4142601"/>
              <a:chExt cx="4829950" cy="2277138"/>
            </a:xfrm>
          </p:grpSpPr>
          <p:grpSp>
            <p:nvGrpSpPr>
              <p:cNvPr id="16" name="Group 59">
                <a:extLst>
                  <a:ext uri="{FF2B5EF4-FFF2-40B4-BE49-F238E27FC236}">
                    <a16:creationId xmlns:a16="http://schemas.microsoft.com/office/drawing/2014/main" id="{91B14C45-3A46-404B-A6FE-FC5A63DC5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4191000"/>
                <a:ext cx="4648201" cy="2195512"/>
                <a:chOff x="0" y="0"/>
                <a:chExt cx="5557813" cy="301942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5B972E0-E6C2-497C-91EE-712AFD972A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8110" y="477"/>
                  <a:ext cx="5539327" cy="3019152"/>
                </a:xfrm>
                <a:prstGeom prst="rect">
                  <a:avLst/>
                </a:prstGeom>
                <a:noFill/>
                <a:ln w="15875">
                  <a:solidFill>
                    <a:schemeClr val="tx2">
                      <a:lumMod val="50000"/>
                    </a:schemeClr>
                  </a:solidFill>
                </a:ln>
              </p:spPr>
            </p:pic>
            <p:pic>
              <p:nvPicPr>
                <p:cNvPr id="25" name="Picture 26">
                  <a:extLst>
                    <a:ext uri="{FF2B5EF4-FFF2-40B4-BE49-F238E27FC236}">
                      <a16:creationId xmlns:a16="http://schemas.microsoft.com/office/drawing/2014/main" id="{85D1F5FE-7F10-41C3-A206-F440EE7E5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9186965">
                  <a:off x="2059418" y="514350"/>
                  <a:ext cx="438150" cy="400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27">
                  <a:extLst>
                    <a:ext uri="{FF2B5EF4-FFF2-40B4-BE49-F238E27FC236}">
                      <a16:creationId xmlns:a16="http://schemas.microsoft.com/office/drawing/2014/main" id="{BFEE47F9-3E21-4D5A-ABE8-603B7B7C92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10064886">
                  <a:off x="1356561" y="714375"/>
                  <a:ext cx="438150" cy="3524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" name="Picture 28">
                  <a:extLst>
                    <a:ext uri="{FF2B5EF4-FFF2-40B4-BE49-F238E27FC236}">
                      <a16:creationId xmlns:a16="http://schemas.microsoft.com/office/drawing/2014/main" id="{928191DB-1351-4155-A8E0-A145E356D9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10064886">
                  <a:off x="1355895" y="1381125"/>
                  <a:ext cx="523875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29">
                  <a:extLst>
                    <a:ext uri="{FF2B5EF4-FFF2-40B4-BE49-F238E27FC236}">
                      <a16:creationId xmlns:a16="http://schemas.microsoft.com/office/drawing/2014/main" id="{57EC4B79-FDF5-4791-91EE-9FE39AFE72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10064886">
                  <a:off x="1394859" y="1996675"/>
                  <a:ext cx="457200" cy="361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30">
                  <a:extLst>
                    <a:ext uri="{FF2B5EF4-FFF2-40B4-BE49-F238E27FC236}">
                      <a16:creationId xmlns:a16="http://schemas.microsoft.com/office/drawing/2014/main" id="{9E963303-9973-4BC7-8C7D-E1F5EF5FB9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-5400000">
                  <a:off x="-9525" y="428625"/>
                  <a:ext cx="4572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31">
                  <a:extLst>
                    <a:ext uri="{FF2B5EF4-FFF2-40B4-BE49-F238E27FC236}">
                      <a16:creationId xmlns:a16="http://schemas.microsoft.com/office/drawing/2014/main" id="{72672738-83FC-46FF-BC94-6146C64F6A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-5400000">
                  <a:off x="-42862" y="1719262"/>
                  <a:ext cx="457200" cy="3714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32">
                  <a:extLst>
                    <a:ext uri="{FF2B5EF4-FFF2-40B4-BE49-F238E27FC236}">
                      <a16:creationId xmlns:a16="http://schemas.microsoft.com/office/drawing/2014/main" id="{FA99A138-FD85-435C-8455-B10092222F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-5400000">
                  <a:off x="-42862" y="1109662"/>
                  <a:ext cx="457200" cy="3714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3">
                  <a:extLst>
                    <a:ext uri="{FF2B5EF4-FFF2-40B4-BE49-F238E27FC236}">
                      <a16:creationId xmlns:a16="http://schemas.microsoft.com/office/drawing/2014/main" id="{52431E10-CEAA-4787-B18F-9AEC80EFE3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-6165339">
                  <a:off x="2971800" y="1009650"/>
                  <a:ext cx="438150" cy="400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4">
                  <a:extLst>
                    <a:ext uri="{FF2B5EF4-FFF2-40B4-BE49-F238E27FC236}">
                      <a16:creationId xmlns:a16="http://schemas.microsoft.com/office/drawing/2014/main" id="{199B15E0-A208-4391-BE31-180394ACFD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 rot="-6165339">
                  <a:off x="4495800" y="1085850"/>
                  <a:ext cx="438150" cy="400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5">
                  <a:extLst>
                    <a:ext uri="{FF2B5EF4-FFF2-40B4-BE49-F238E27FC236}">
                      <a16:creationId xmlns:a16="http://schemas.microsoft.com/office/drawing/2014/main" id="{C091C34C-6915-455B-9EE5-85D66DB994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flipH="1">
                  <a:off x="1913345" y="523875"/>
                  <a:ext cx="152400" cy="1600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7EC21E1-4606-4D26-93E6-1160E9DF8A8C}"/>
                    </a:ext>
                  </a:extLst>
                </p:cNvPr>
                <p:cNvSpPr/>
                <p:nvPr/>
              </p:nvSpPr>
              <p:spPr>
                <a:xfrm>
                  <a:off x="2003394" y="314124"/>
                  <a:ext cx="144878" cy="1053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2AD3D0-E107-4EA7-81B1-75752DF5499E}"/>
                  </a:ext>
                </a:extLst>
              </p:cNvPr>
              <p:cNvCxnSpPr/>
              <p:nvPr/>
            </p:nvCxnSpPr>
            <p:spPr>
              <a:xfrm rot="5400000">
                <a:off x="1790192" y="5314248"/>
                <a:ext cx="22109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8E4F328-9FAC-4492-A052-BA52A276DE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800" y="4142601"/>
                <a:ext cx="103573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/>
                  <a:t>220 stick/min</a:t>
                </a:r>
              </a:p>
            </p:txBody>
          </p:sp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99CD452E-73AB-443B-B74F-215A87B13C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410200"/>
                <a:ext cx="103573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/>
                  <a:t>110 stick/min</a:t>
                </a:r>
              </a:p>
            </p:txBody>
          </p:sp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A4B64E00-271B-4E4B-94F9-13472C507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800000">
                <a:off x="2362559" y="5531015"/>
                <a:ext cx="1275272" cy="3037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110 stick/min</a:t>
                </a:r>
              </a:p>
            </p:txBody>
          </p:sp>
          <p:sp>
            <p:nvSpPr>
              <p:cNvPr id="21" name="TextBox 22">
                <a:extLst>
                  <a:ext uri="{FF2B5EF4-FFF2-40B4-BE49-F238E27FC236}">
                    <a16:creationId xmlns:a16="http://schemas.microsoft.com/office/drawing/2014/main" id="{9FA2A034-2FE2-46F7-8766-1615CE8DE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4343400"/>
                <a:ext cx="116076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/>
                  <a:t>70-90 stick/min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0D8F64-1A19-4192-B93F-03B5422911B4}"/>
                  </a:ext>
                </a:extLst>
              </p:cNvPr>
              <p:cNvSpPr txBox="1"/>
              <p:nvPr/>
            </p:nvSpPr>
            <p:spPr>
              <a:xfrm rot="10800000">
                <a:off x="3586364" y="5908514"/>
                <a:ext cx="1367263" cy="40502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/>
                  <a:t>2 Baking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617076-27EF-4151-93F8-3B6062106886}"/>
                  </a:ext>
                </a:extLst>
              </p:cNvPr>
              <p:cNvSpPr txBox="1"/>
              <p:nvPr/>
            </p:nvSpPr>
            <p:spPr>
              <a:xfrm rot="10800000">
                <a:off x="275451" y="5931146"/>
                <a:ext cx="1908377" cy="40502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b="1" dirty="0"/>
                  <a:t>3 Packaging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591DE60-0D72-4FE8-9092-E9C95E00F2D8}"/>
              </a:ext>
            </a:extLst>
          </p:cNvPr>
          <p:cNvSpPr txBox="1"/>
          <p:nvPr/>
        </p:nvSpPr>
        <p:spPr>
          <a:xfrm>
            <a:off x="1493189" y="3852634"/>
            <a:ext cx="89319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2FC248-8F9F-45AC-806F-164ED0FDC177}"/>
              </a:ext>
            </a:extLst>
          </p:cNvPr>
          <p:cNvSpPr txBox="1"/>
          <p:nvPr/>
        </p:nvSpPr>
        <p:spPr>
          <a:xfrm>
            <a:off x="3017189" y="3547834"/>
            <a:ext cx="126938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PACKAGING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B7871-0896-4104-9E40-B7794A6DEBC9}"/>
              </a:ext>
            </a:extLst>
          </p:cNvPr>
          <p:cNvSpPr txBox="1"/>
          <p:nvPr/>
        </p:nvSpPr>
        <p:spPr>
          <a:xfrm>
            <a:off x="807389" y="1719034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Lean  : Production Cell Concept </a:t>
            </a:r>
          </a:p>
        </p:txBody>
      </p:sp>
    </p:spTree>
    <p:extLst>
      <p:ext uri="{BB962C8B-B14F-4D97-AF65-F5344CB8AC3E}">
        <p14:creationId xmlns:p14="http://schemas.microsoft.com/office/powerpoint/2010/main" val="315291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550068"/>
            <a:ext cx="6282293" cy="472297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SMART : </a:t>
            </a:r>
          </a:p>
          <a:p>
            <a:pPr lvl="2"/>
            <a:r>
              <a:rPr lang="en-US" sz="2400" dirty="0" err="1"/>
              <a:t>Spesific</a:t>
            </a:r>
            <a:endParaRPr lang="en-US" sz="2400" dirty="0"/>
          </a:p>
          <a:p>
            <a:pPr lvl="2"/>
            <a:r>
              <a:rPr lang="en-US" sz="2400" dirty="0"/>
              <a:t>Measurable + </a:t>
            </a:r>
            <a:r>
              <a:rPr lang="en-US" sz="2400" b="1" dirty="0" err="1"/>
              <a:t>Lebih</a:t>
            </a:r>
            <a:r>
              <a:rPr lang="en-US" sz="2400" b="1" dirty="0"/>
              <a:t> </a:t>
            </a:r>
            <a:r>
              <a:rPr lang="en-US" sz="2400" b="1" dirty="0" err="1"/>
              <a:t>baik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pencapaian</a:t>
            </a:r>
            <a:r>
              <a:rPr lang="en-US" sz="2400" b="1" dirty="0"/>
              <a:t> </a:t>
            </a:r>
            <a:r>
              <a:rPr lang="en-US" sz="2400" b="1" dirty="0" err="1"/>
              <a:t>sebelumnya</a:t>
            </a:r>
            <a:r>
              <a:rPr lang="en-US" sz="2400" b="1" dirty="0"/>
              <a:t> </a:t>
            </a:r>
          </a:p>
          <a:p>
            <a:pPr lvl="2"/>
            <a:r>
              <a:rPr lang="en-US" sz="2400" dirty="0"/>
              <a:t>Agreed  </a:t>
            </a:r>
          </a:p>
          <a:p>
            <a:pPr lvl="2"/>
            <a:r>
              <a:rPr lang="en-US" sz="2400" dirty="0"/>
              <a:t>Reasonable,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dicapai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sebagian</a:t>
            </a:r>
            <a:r>
              <a:rPr lang="en-US" sz="2400" dirty="0"/>
              <a:t> </a:t>
            </a:r>
            <a:r>
              <a:rPr lang="en-US" sz="2400" dirty="0" err="1"/>
              <a:t>orang</a:t>
            </a:r>
            <a:r>
              <a:rPr lang="en-US" sz="2400" dirty="0"/>
              <a:t> </a:t>
            </a:r>
          </a:p>
          <a:p>
            <a:pPr lvl="2"/>
            <a:r>
              <a:rPr lang="en-US" sz="2400" dirty="0"/>
              <a:t>Time bound</a:t>
            </a:r>
          </a:p>
          <a:p>
            <a:pPr lvl="2">
              <a:buNone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sekedar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sebelumnya</a:t>
            </a:r>
            <a:r>
              <a:rPr lang="en-US" sz="2800" dirty="0"/>
              <a:t>, </a:t>
            </a:r>
            <a:r>
              <a:rPr lang="en-US" sz="2800" dirty="0" err="1"/>
              <a:t>namun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terintegrasi</a:t>
            </a:r>
            <a:r>
              <a:rPr lang="en-US" sz="2800" dirty="0"/>
              <a:t> </a:t>
            </a:r>
            <a:r>
              <a:rPr lang="en-US" sz="2800" dirty="0" err="1"/>
              <a:t>hingga</a:t>
            </a:r>
            <a:r>
              <a:rPr lang="en-US" sz="2800" dirty="0"/>
              <a:t> </a:t>
            </a:r>
            <a:r>
              <a:rPr lang="en-US" sz="2800" dirty="0" err="1"/>
              <a:t>menuju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Visi</a:t>
            </a:r>
            <a:r>
              <a:rPr lang="en-US" sz="2800" dirty="0"/>
              <a:t> Perusahaan.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0D21D60-E17E-1149-86B5-8309510F2DF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4473E-BE69-40B1-ABAE-D935EFD88490}"/>
              </a:ext>
            </a:extLst>
          </p:cNvPr>
          <p:cNvSpPr/>
          <p:nvPr/>
        </p:nvSpPr>
        <p:spPr>
          <a:xfrm>
            <a:off x="3352800" y="424358"/>
            <a:ext cx="54789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PENETAPAN TARGET</a:t>
            </a:r>
            <a:endParaRPr lang="en-US" sz="4000" dirty="0"/>
          </a:p>
        </p:txBody>
      </p:sp>
      <p:pic>
        <p:nvPicPr>
          <p:cNvPr id="2050" name="Picture 2" descr="Image result for target">
            <a:extLst>
              <a:ext uri="{FF2B5EF4-FFF2-40B4-BE49-F238E27FC236}">
                <a16:creationId xmlns:a16="http://schemas.microsoft.com/office/drawing/2014/main" id="{95251E9D-321D-46E1-9BC8-7BA3BDC2A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290012" y="2213810"/>
            <a:ext cx="686602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172B3C-9463-464A-B47C-E6BFC273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62" r="97154">
                        <a14:foregroundMark x1="27077" y1="36400" x2="27077" y2="36400"/>
                        <a14:foregroundMark x1="32308" y1="35733" x2="32308" y2="35733"/>
                        <a14:foregroundMark x1="37462" y1="37067" x2="37462" y2="37067"/>
                        <a14:foregroundMark x1="40923" y1="36400" x2="40923" y2="36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473391" y="1761304"/>
            <a:ext cx="2574609" cy="16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47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576" y="89739"/>
            <a:ext cx="7886700" cy="1325563"/>
          </a:xfrm>
        </p:spPr>
        <p:txBody>
          <a:bodyPr/>
          <a:lstStyle/>
          <a:p>
            <a:r>
              <a:rPr lang="id-ID" dirty="0"/>
              <a:t>5.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576" y="11967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id-ID" b="1" dirty="0"/>
              <a:t>Penyebab dari pemborosan memindahkan :</a:t>
            </a:r>
            <a:endParaRPr lang="id-ID" dirty="0"/>
          </a:p>
          <a:p>
            <a:r>
              <a:rPr lang="id-ID" dirty="0"/>
              <a:t>Tata ruang atau </a:t>
            </a:r>
            <a:r>
              <a:rPr lang="id-ID" i="1" dirty="0"/>
              <a:t>lay-out</a:t>
            </a:r>
            <a:r>
              <a:rPr lang="id-ID" dirty="0"/>
              <a:t> pabrik yang buruk</a:t>
            </a:r>
          </a:p>
          <a:p>
            <a:r>
              <a:rPr lang="id-ID" dirty="0"/>
              <a:t>Pemahaman terhadap aliran proses produksi yang buruk</a:t>
            </a:r>
          </a:p>
          <a:p>
            <a:r>
              <a:rPr lang="id-ID" dirty="0"/>
              <a:t>Pertumbuhan produksi tidak disertai dengan strategi penataan </a:t>
            </a:r>
            <a:r>
              <a:rPr lang="id-ID" i="1" dirty="0"/>
              <a:t>lay-out</a:t>
            </a:r>
            <a:r>
              <a:rPr lang="id-ID" dirty="0"/>
              <a:t> kerja</a:t>
            </a:r>
          </a:p>
          <a:p>
            <a:r>
              <a:rPr lang="id-ID" i="1" dirty="0"/>
              <a:t>Lay-out</a:t>
            </a:r>
            <a:r>
              <a:rPr lang="id-ID" dirty="0"/>
              <a:t> berorientasi pada proses</a:t>
            </a:r>
          </a:p>
          <a:p>
            <a:endParaRPr lang="id-ID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1152" y="3573016"/>
            <a:ext cx="667321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735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455" y="404665"/>
            <a:ext cx="7886700" cy="1325563"/>
          </a:xfrm>
        </p:spPr>
        <p:txBody>
          <a:bodyPr/>
          <a:lstStyle/>
          <a:p>
            <a:r>
              <a:rPr lang="id-ID" dirty="0"/>
              <a:t>5.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5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id-ID" b="1" dirty="0"/>
              <a:t>Mencegah pemborosan memindahkan :</a:t>
            </a:r>
          </a:p>
          <a:p>
            <a:r>
              <a:rPr lang="id-ID" dirty="0"/>
              <a:t>Mendekatkan jarak antar proses</a:t>
            </a:r>
          </a:p>
          <a:p>
            <a:r>
              <a:rPr lang="id-ID" i="1" dirty="0"/>
              <a:t>Lay-out</a:t>
            </a:r>
            <a:r>
              <a:rPr lang="id-ID" dirty="0"/>
              <a:t> berorientasi pada produk</a:t>
            </a:r>
          </a:p>
          <a:p>
            <a:endParaRPr lang="id-ID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456" y="3140968"/>
            <a:ext cx="794335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623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 REWORK / DEFECT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Pemborosan ini berdampak langsung kepada kelangsungan hidup perusahaan dimana produk cacat mengakibatkan kerja ulang atau membuat produk skrap,  biaya yang dikeluarkan pun luar biasa. </a:t>
            </a:r>
          </a:p>
          <a:p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7" y="3068960"/>
            <a:ext cx="1676587" cy="318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3884" y="3573016"/>
            <a:ext cx="6111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d-ID" sz="1600" b="1" dirty="0">
                <a:solidFill>
                  <a:srgbClr val="FF0000"/>
                </a:solidFill>
              </a:rPr>
              <a:t>Dengan adanya produk defect/rework :</a:t>
            </a:r>
          </a:p>
          <a:p>
            <a:pPr>
              <a:defRPr/>
            </a:pPr>
            <a:endParaRPr lang="id-ID" sz="1600" b="1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id-ID" sz="1600" b="1" dirty="0">
                <a:solidFill>
                  <a:srgbClr val="FF0000"/>
                </a:solidFill>
              </a:rPr>
              <a:t>Adanya b</a:t>
            </a:r>
            <a:r>
              <a:rPr lang="en-US" sz="1600" b="1" dirty="0" err="1">
                <a:solidFill>
                  <a:srgbClr val="FF0000"/>
                </a:solidFill>
              </a:rPr>
              <a:t>ahan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id-ID" sz="1600" b="1" dirty="0">
                <a:solidFill>
                  <a:srgbClr val="FF0000"/>
                </a:solidFill>
              </a:rPr>
              <a:t>tambahan pengganti </a:t>
            </a:r>
            <a:r>
              <a:rPr lang="en-US" sz="1600" b="1" dirty="0">
                <a:solidFill>
                  <a:srgbClr val="FF0000"/>
                </a:solidFill>
              </a:rPr>
              <a:t>yang </a:t>
            </a:r>
            <a:r>
              <a:rPr lang="en-US" sz="1600" b="1" dirty="0" err="1">
                <a:solidFill>
                  <a:srgbClr val="FF0000"/>
                </a:solidFill>
              </a:rPr>
              <a:t>rusak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id-ID" sz="1600" b="1" dirty="0">
                <a:solidFill>
                  <a:srgbClr val="FF0000"/>
                </a:solidFill>
              </a:rPr>
              <a:t>/</a:t>
            </a:r>
            <a:r>
              <a:rPr lang="en-US" sz="1600" b="1" dirty="0">
                <a:solidFill>
                  <a:srgbClr val="FF0000"/>
                </a:solidFill>
              </a:rPr>
              <a:t>Defect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id-ID" sz="1600" b="1" dirty="0">
                <a:solidFill>
                  <a:srgbClr val="FF0000"/>
                </a:solidFill>
              </a:rPr>
              <a:t>Adanya b</a:t>
            </a:r>
            <a:r>
              <a:rPr lang="en-US" sz="1600" b="1" dirty="0" err="1">
                <a:solidFill>
                  <a:srgbClr val="FF0000"/>
                </a:solidFill>
              </a:rPr>
              <a:t>iaya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id-ID" sz="1600" b="1" dirty="0">
                <a:solidFill>
                  <a:srgbClr val="FF0000"/>
                </a:solidFill>
              </a:rPr>
              <a:t>p</a:t>
            </a:r>
            <a:r>
              <a:rPr lang="en-US" sz="1600" b="1" dirty="0" err="1">
                <a:solidFill>
                  <a:srgbClr val="FF0000"/>
                </a:solidFill>
              </a:rPr>
              <a:t>emeriksa</a:t>
            </a:r>
            <a:r>
              <a:rPr lang="id-ID" sz="1600" b="1" dirty="0">
                <a:solidFill>
                  <a:srgbClr val="FF0000"/>
                </a:solidFill>
              </a:rPr>
              <a:t>an</a:t>
            </a:r>
            <a:r>
              <a:rPr lang="en-US" sz="1600" b="1" dirty="0">
                <a:solidFill>
                  <a:srgbClr val="FF0000"/>
                </a:solidFill>
              </a:rPr>
              <a:t> defect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id-ID" sz="1600" b="1" dirty="0">
                <a:solidFill>
                  <a:srgbClr val="FF0000"/>
                </a:solidFill>
              </a:rPr>
              <a:t>Adanya kegiatan</a:t>
            </a:r>
            <a:r>
              <a:rPr lang="en-US" sz="1600" b="1" dirty="0">
                <a:solidFill>
                  <a:srgbClr val="FF0000"/>
                </a:solidFill>
              </a:rPr>
              <a:t> re-</a:t>
            </a:r>
            <a:r>
              <a:rPr lang="en-US" sz="1600" b="1" dirty="0" err="1">
                <a:solidFill>
                  <a:srgbClr val="FF0000"/>
                </a:solidFill>
              </a:rPr>
              <a:t>inspeksi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bahan</a:t>
            </a:r>
            <a:r>
              <a:rPr lang="en-US" sz="1600" b="1" dirty="0">
                <a:solidFill>
                  <a:srgbClr val="FF0000"/>
                </a:solidFill>
              </a:rPr>
              <a:t> NC</a:t>
            </a:r>
            <a:endParaRPr lang="id-ID" sz="1600" b="1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id-ID" sz="1600" b="1" dirty="0">
                <a:solidFill>
                  <a:srgbClr val="FF0000"/>
                </a:solidFill>
              </a:rPr>
              <a:t>Adanya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keluhan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id-ID" sz="1600" b="1" dirty="0">
                <a:solidFill>
                  <a:srgbClr val="FF0000"/>
                </a:solidFill>
              </a:rPr>
              <a:t>dari </a:t>
            </a:r>
            <a:r>
              <a:rPr lang="en-US" sz="1600" b="1" dirty="0" err="1">
                <a:solidFill>
                  <a:srgbClr val="FF0000"/>
                </a:solidFill>
              </a:rPr>
              <a:t>pelanggan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23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 REWORK / DEFECT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/>
              <a:t>Penyebab dari produk cacat :</a:t>
            </a:r>
          </a:p>
          <a:p>
            <a:r>
              <a:rPr lang="id-ID" dirty="0"/>
              <a:t>Pengendalian proses yang lemah</a:t>
            </a:r>
          </a:p>
          <a:p>
            <a:r>
              <a:rPr lang="id-ID" dirty="0"/>
              <a:t>Perencanaan perawatan yang buruk atau mesin yang tidak dapat diandalkan</a:t>
            </a:r>
          </a:p>
          <a:p>
            <a:r>
              <a:rPr lang="id-ID" dirty="0"/>
              <a:t>Pendidikan, pelatihan, instruksi kerja yang buruk</a:t>
            </a:r>
          </a:p>
          <a:p>
            <a:r>
              <a:rPr lang="id-ID" dirty="0"/>
              <a:t>Disain produk yang buruk</a:t>
            </a:r>
          </a:p>
          <a:p>
            <a:r>
              <a:rPr lang="id-ID" dirty="0"/>
              <a:t>Permintaan Pelanggan yang sulit dipahami</a:t>
            </a:r>
          </a:p>
          <a:p>
            <a:r>
              <a:rPr lang="id-ID" dirty="0"/>
              <a:t>Operator melakukan kekeliruan</a:t>
            </a:r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3749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500" y="879302"/>
            <a:ext cx="7886700" cy="1325563"/>
          </a:xfrm>
        </p:spPr>
        <p:txBody>
          <a:bodyPr/>
          <a:lstStyle/>
          <a:p>
            <a:r>
              <a:rPr lang="id-ID" dirty="0"/>
              <a:t>7. OVER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593" y="2348880"/>
            <a:ext cx="4821617" cy="4231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/>
              <a:t>Penyebab dari proses berlebihan :</a:t>
            </a:r>
            <a:endParaRPr lang="id-ID" dirty="0"/>
          </a:p>
          <a:p>
            <a:r>
              <a:rPr lang="id-ID" dirty="0"/>
              <a:t>Kesenjangan komunikasi</a:t>
            </a:r>
          </a:p>
          <a:p>
            <a:r>
              <a:rPr lang="id-ID" dirty="0"/>
              <a:t>Kebutuhan Pelanggan yang tidak terdefinisikan dengan baik</a:t>
            </a:r>
          </a:p>
          <a:p>
            <a:endParaRPr lang="id-ID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40296DD-6796-486E-8F31-9ABFDD26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60" y="2636912"/>
            <a:ext cx="4023240" cy="41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99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ver processing">
            <a:extLst>
              <a:ext uri="{FF2B5EF4-FFF2-40B4-BE49-F238E27FC236}">
                <a16:creationId xmlns:a16="http://schemas.microsoft.com/office/drawing/2014/main" id="{675F9B03-103B-4351-A4A9-0FC37A56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41" y="3054320"/>
            <a:ext cx="4074601" cy="30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 OVER PROCESSING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576" y="1403814"/>
            <a:ext cx="4080234" cy="22940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0434" y="1375980"/>
            <a:ext cx="3759031" cy="232184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0433" y="3789040"/>
            <a:ext cx="3759031" cy="232123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643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 OVER PROCESSING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9907" y="1412777"/>
            <a:ext cx="7686187" cy="486391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76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042" y="296819"/>
            <a:ext cx="7886700" cy="1325563"/>
          </a:xfrm>
        </p:spPr>
        <p:txBody>
          <a:bodyPr/>
          <a:lstStyle/>
          <a:p>
            <a:r>
              <a:rPr lang="id-ID" dirty="0"/>
              <a:t>STUDI KASUS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576" y="1484784"/>
            <a:ext cx="7886700" cy="4351338"/>
          </a:xfrm>
        </p:spPr>
        <p:txBody>
          <a:bodyPr/>
          <a:lstStyle/>
          <a:p>
            <a:r>
              <a:rPr lang="id-ID" dirty="0"/>
              <a:t>Teramasuk pemborosan apakah?</a:t>
            </a:r>
          </a:p>
          <a:p>
            <a:r>
              <a:rPr lang="id-ID" dirty="0"/>
              <a:t>Apa ide untuk penanganannya?</a:t>
            </a:r>
          </a:p>
          <a:p>
            <a:endParaRPr lang="id-ID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7"/>
          <a:stretch/>
        </p:blipFill>
        <p:spPr bwMode="auto">
          <a:xfrm>
            <a:off x="1136576" y="2420888"/>
            <a:ext cx="7560840" cy="394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8173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STUDI KASUS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Teramasuk pemborosan apakah?</a:t>
            </a:r>
          </a:p>
          <a:p>
            <a:r>
              <a:rPr lang="id-ID" dirty="0"/>
              <a:t>Apa ide untuk penanganannya?</a:t>
            </a:r>
          </a:p>
          <a:p>
            <a:endParaRPr lang="id-ID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9294" y="3429000"/>
            <a:ext cx="3741100" cy="222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8275" y="3429000"/>
            <a:ext cx="3806733" cy="222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272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0CE4B-289C-4CFD-BCE8-EB1C4AB7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906000" cy="1524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495300" y="190500"/>
            <a:ext cx="89154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Program </a:t>
            </a:r>
            <a:r>
              <a:rPr lang="en-US" sz="3600" b="1" dirty="0" err="1">
                <a:solidFill>
                  <a:schemeClr val="bg1"/>
                </a:solidFill>
              </a:rPr>
              <a:t>Kerja</a:t>
            </a:r>
            <a:r>
              <a:rPr lang="en-US" sz="3600" b="1" dirty="0">
                <a:solidFill>
                  <a:schemeClr val="bg1"/>
                </a:solidFill>
              </a:rPr>
              <a:t> =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 err="1">
                <a:solidFill>
                  <a:schemeClr val="bg1"/>
                </a:solidFill>
              </a:rPr>
              <a:t>Sesuatu</a:t>
            </a:r>
            <a:r>
              <a:rPr lang="en-US" sz="3600" b="1" dirty="0">
                <a:solidFill>
                  <a:schemeClr val="bg1"/>
                </a:solidFill>
              </a:rPr>
              <a:t> yang </a:t>
            </a:r>
            <a:r>
              <a:rPr lang="en-US" sz="3600" b="1" dirty="0" err="1">
                <a:solidFill>
                  <a:schemeClr val="bg1"/>
                </a:solidFill>
              </a:rPr>
              <a:t>baru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bukan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rutinitas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648200" y="1831020"/>
            <a:ext cx="4419600" cy="152241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2400" dirty="0"/>
              <a:t>TARGET </a:t>
            </a:r>
            <a:r>
              <a:rPr lang="en-US" sz="2400" dirty="0">
                <a:sym typeface="Wingdings" pitchFamily="2" charset="2"/>
              </a:rPr>
              <a:t> LEBIH BAIK DARI SEBELUMNYA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9D83DF-6A00-432C-935E-84CD6B22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" y="2324099"/>
            <a:ext cx="4191000" cy="3886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64999-F730-4121-9AB4-0FDDB04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7105E7-36CC-C04F-917E-40F02515BFC9}"/>
              </a:ext>
            </a:extLst>
          </p:cNvPr>
          <p:cNvSpPr txBox="1">
            <a:spLocks/>
          </p:cNvSpPr>
          <p:nvPr/>
        </p:nvSpPr>
        <p:spPr>
          <a:xfrm>
            <a:off x="4648200" y="3125787"/>
            <a:ext cx="4679486" cy="1522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sz="2400" dirty="0">
                <a:sym typeface="Wingdings" pitchFamily="2" charset="2"/>
              </a:rPr>
              <a:t>MENGERJAKAN RUTIN AKAN MENDAPATKAN HASIL YANG SAMA ATAU BAHKAN BISA LEBIH RENDAH KARENA KONDISI BERUBAH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>
              <a:sym typeface="Wingdings" pitchFamily="2" charset="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6983E7-A087-644D-B2DE-9EAE20FA11C6}"/>
              </a:ext>
            </a:extLst>
          </p:cNvPr>
          <p:cNvSpPr txBox="1">
            <a:spLocks/>
          </p:cNvSpPr>
          <p:nvPr/>
        </p:nvSpPr>
        <p:spPr>
          <a:xfrm>
            <a:off x="4525333" y="4694481"/>
            <a:ext cx="4925220" cy="1522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000" u="sng" dirty="0">
              <a:sym typeface="Wingdings" pitchFamily="2" charset="2"/>
            </a:endParaRPr>
          </a:p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sz="3000" u="sng" dirty="0"/>
              <a:t>PROGRAM KERJA HARUS YANG SIFATNYA PERUBAHAN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341E6BCD-13CC-6C4D-9FAF-46A5B0E1415F}"/>
              </a:ext>
            </a:extLst>
          </p:cNvPr>
          <p:cNvSpPr/>
          <p:nvPr/>
        </p:nvSpPr>
        <p:spPr>
          <a:xfrm>
            <a:off x="6629399" y="2621043"/>
            <a:ext cx="457201" cy="365287"/>
          </a:xfrm>
          <a:prstGeom prst="plus">
            <a:avLst>
              <a:gd name="adj" fmla="val 3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129A481-CB9E-5C4A-B0F7-98BCFB632301}"/>
              </a:ext>
            </a:extLst>
          </p:cNvPr>
          <p:cNvSpPr/>
          <p:nvPr/>
        </p:nvSpPr>
        <p:spPr>
          <a:xfrm>
            <a:off x="6591299" y="46482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11DB1BD-6269-304E-BF2E-FC16B665C1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106879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3716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Kenapa</a:t>
            </a:r>
            <a:r>
              <a:rPr lang="en-US" b="1" dirty="0">
                <a:solidFill>
                  <a:schemeClr val="bg1"/>
                </a:solidFill>
              </a:rPr>
              <a:t> Perusahaan </a:t>
            </a:r>
            <a:r>
              <a:rPr lang="en-US" b="1" dirty="0" err="1">
                <a:solidFill>
                  <a:schemeClr val="bg1"/>
                </a:solidFill>
              </a:rPr>
              <a:t>Mengalami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Krisis</a:t>
            </a:r>
            <a:r>
              <a:rPr lang="en-US" b="1" dirty="0">
                <a:solidFill>
                  <a:schemeClr val="bg1"/>
                </a:solidFill>
              </a:rPr>
              <a:t> 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707688"/>
            <a:ext cx="9067800" cy="4525963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400" b="1" dirty="0" err="1">
                <a:sym typeface="Wingdings" pitchFamily="2" charset="2"/>
              </a:rPr>
              <a:t>Terlena</a:t>
            </a:r>
            <a:r>
              <a:rPr lang="en-US" sz="2400" b="1" dirty="0">
                <a:sym typeface="Wingdings" pitchFamily="2" charset="2"/>
              </a:rPr>
              <a:t>, </a:t>
            </a:r>
            <a:r>
              <a:rPr lang="en-US" sz="2400" b="1" dirty="0" err="1">
                <a:sym typeface="Wingdings" pitchFamily="2" charset="2"/>
              </a:rPr>
              <a:t>merasa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sudah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cukup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puas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hasil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sudah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dicapai</a:t>
            </a:r>
            <a:r>
              <a:rPr lang="en-US" sz="2400" dirty="0">
                <a:sym typeface="Wingdings" pitchFamily="2" charset="2"/>
              </a:rPr>
              <a:t>. </a:t>
            </a:r>
          </a:p>
          <a:p>
            <a:pPr marL="457200" indent="-457200"/>
            <a:r>
              <a:rPr lang="en-US" sz="2400" b="1" dirty="0" err="1">
                <a:sym typeface="Wingdings" pitchFamily="2" charset="2"/>
              </a:rPr>
              <a:t>Fokus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pada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rutinitas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tidak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menyadari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perubahan</a:t>
            </a:r>
            <a:r>
              <a:rPr lang="en-US" sz="2400" dirty="0">
                <a:sym typeface="Wingdings" pitchFamily="2" charset="2"/>
              </a:rPr>
              <a:t> external yang </a:t>
            </a:r>
            <a:r>
              <a:rPr lang="en-US" sz="2400" dirty="0" err="1">
                <a:sym typeface="Wingdings" pitchFamily="2" charset="2"/>
              </a:rPr>
              <a:t>berdampak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pada</a:t>
            </a:r>
            <a:r>
              <a:rPr lang="en-US" sz="2400" dirty="0">
                <a:sym typeface="Wingdings" pitchFamily="2" charset="2"/>
              </a:rPr>
              <a:t> “</a:t>
            </a:r>
            <a:r>
              <a:rPr lang="en-US" sz="2400" dirty="0" err="1">
                <a:sym typeface="Wingdings" pitchFamily="2" charset="2"/>
              </a:rPr>
              <a:t>apa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sudah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baik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menjadi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biasa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atau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bahkan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menjadi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tidak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baik</a:t>
            </a:r>
            <a:r>
              <a:rPr lang="en-US" sz="2400" dirty="0">
                <a:sym typeface="Wingdings" pitchFamily="2" charset="2"/>
              </a:rPr>
              <a:t>”</a:t>
            </a:r>
          </a:p>
          <a:p>
            <a:pPr marL="457200" indent="-457200"/>
            <a:r>
              <a:rPr lang="en-US" sz="2400" b="1" dirty="0" err="1"/>
              <a:t>Pembiaran</a:t>
            </a:r>
            <a:r>
              <a:rPr lang="en-US" sz="2400" b="1" dirty="0"/>
              <a:t> </a:t>
            </a:r>
            <a:r>
              <a:rPr lang="en-US" sz="2400" b="1" dirty="0" err="1"/>
              <a:t>masalah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sengaja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sengaja</a:t>
            </a:r>
            <a:r>
              <a:rPr lang="en-US" sz="2400" dirty="0"/>
              <a:t>) yang </a:t>
            </a:r>
            <a:r>
              <a:rPr lang="en-US" sz="2400" dirty="0" err="1"/>
              <a:t>terakumulasi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efek</a:t>
            </a:r>
            <a:r>
              <a:rPr lang="en-US" sz="2400" dirty="0">
                <a:sym typeface="Wingdings" pitchFamily="2" charset="2"/>
              </a:rPr>
              <a:t> bola </a:t>
            </a:r>
            <a:r>
              <a:rPr lang="en-US" sz="2400" dirty="0" err="1">
                <a:sym typeface="Wingdings" pitchFamily="2" charset="2"/>
              </a:rPr>
              <a:t>salju</a:t>
            </a:r>
            <a:endParaRPr lang="en-US" sz="2400" dirty="0">
              <a:sym typeface="Wingdings" pitchFamily="2" charset="2"/>
            </a:endParaRPr>
          </a:p>
          <a:p>
            <a:pPr marL="457200" indent="-457200"/>
            <a:r>
              <a:rPr lang="en-US" sz="2400" dirty="0" err="1">
                <a:sym typeface="Wingdings" pitchFamily="2" charset="2"/>
              </a:rPr>
              <a:t>Apa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menyebabkan</a:t>
            </a:r>
            <a:r>
              <a:rPr lang="en-US" sz="2400" dirty="0">
                <a:sym typeface="Wingdings" pitchFamily="2" charset="2"/>
              </a:rPr>
              <a:t> Nokia </a:t>
            </a:r>
            <a:r>
              <a:rPr lang="en-US" sz="2400" dirty="0" err="1">
                <a:sym typeface="Wingdings" pitchFamily="2" charset="2"/>
              </a:rPr>
              <a:t>maupun</a:t>
            </a:r>
            <a:r>
              <a:rPr lang="en-US" sz="2400" dirty="0">
                <a:sym typeface="Wingdings" pitchFamily="2" charset="2"/>
              </a:rPr>
              <a:t> BBM </a:t>
            </a:r>
            <a:r>
              <a:rPr lang="en-US" sz="2400" dirty="0" err="1">
                <a:sym typeface="Wingdings" pitchFamily="2" charset="2"/>
              </a:rPr>
              <a:t>terpuruk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</a:t>
            </a:r>
            <a:r>
              <a:rPr lang="en-US" sz="2400" dirty="0">
                <a:sym typeface="Wingdings" pitchFamily="2" charset="2"/>
              </a:rPr>
              <a:t> Indonesia ? </a:t>
            </a:r>
          </a:p>
          <a:p>
            <a:pPr marL="1200150" lvl="2" indent="-457200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" y="4916586"/>
            <a:ext cx="9067800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Krisis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akibat</a:t>
            </a:r>
            <a:r>
              <a:rPr lang="en-US" sz="2800" dirty="0"/>
              <a:t> </a:t>
            </a:r>
            <a:r>
              <a:rPr lang="en-US" sz="2800" dirty="0" err="1"/>
              <a:t>perusahaan</a:t>
            </a:r>
            <a:r>
              <a:rPr lang="en-US" sz="2800" dirty="0"/>
              <a:t> </a:t>
            </a:r>
            <a:r>
              <a:rPr lang="en-US" sz="2800" dirty="0" err="1"/>
              <a:t>terfokus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rutinitas</a:t>
            </a:r>
            <a:r>
              <a:rPr lang="en-US" sz="2800" dirty="0"/>
              <a:t> (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), </a:t>
            </a:r>
            <a:r>
              <a:rPr lang="en-US" sz="2800" dirty="0" err="1"/>
              <a:t>terlambat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merespond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5F507D-28D5-1C4A-9F85-1A200371D4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7019479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1789542" y="1707107"/>
            <a:ext cx="7924800" cy="4700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Perusahaan “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Sukses</a:t>
            </a:r>
            <a:r>
              <a:rPr lang="en-US" sz="1800" dirty="0"/>
              <a:t>”, </a:t>
            </a:r>
            <a:r>
              <a:rPr lang="en-US" sz="1800" dirty="0" err="1"/>
              <a:t>baru</a:t>
            </a:r>
            <a:r>
              <a:rPr lang="en-US" sz="1800" dirty="0"/>
              <a:t> </a:t>
            </a:r>
            <a:r>
              <a:rPr lang="en-US" sz="1800" dirty="0" err="1"/>
              <a:t>saja</a:t>
            </a:r>
            <a:r>
              <a:rPr lang="en-US" sz="1800" dirty="0"/>
              <a:t> </a:t>
            </a:r>
            <a:r>
              <a:rPr lang="en-US" sz="1800" dirty="0" err="1"/>
              <a:t>merekruit</a:t>
            </a:r>
            <a:r>
              <a:rPr lang="en-US" sz="1800" dirty="0"/>
              <a:t> </a:t>
            </a:r>
            <a:r>
              <a:rPr lang="en-US" sz="1800" dirty="0" err="1"/>
              <a:t>Direktur</a:t>
            </a:r>
            <a:r>
              <a:rPr lang="en-US" sz="1800" dirty="0"/>
              <a:t> </a:t>
            </a:r>
            <a:r>
              <a:rPr lang="en-US" sz="1800" dirty="0" err="1"/>
              <a:t>Baru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Top. </a:t>
            </a:r>
          </a:p>
          <a:p>
            <a:pPr marL="0" indent="0">
              <a:buNone/>
            </a:pP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terkenal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orang</a:t>
            </a:r>
            <a:r>
              <a:rPr lang="en-US" sz="1800" dirty="0"/>
              <a:t> yang </a:t>
            </a:r>
            <a:r>
              <a:rPr lang="en-US" sz="1800" dirty="0" err="1"/>
              <a:t>idealis</a:t>
            </a:r>
            <a:r>
              <a:rPr lang="en-US" sz="1800" dirty="0"/>
              <a:t>, </a:t>
            </a:r>
            <a:r>
              <a:rPr lang="en-US" sz="1800" dirty="0" err="1"/>
              <a:t>punya</a:t>
            </a:r>
            <a:r>
              <a:rPr lang="en-US" sz="1800" dirty="0"/>
              <a:t> moral yang </a:t>
            </a:r>
            <a:r>
              <a:rPr lang="en-US" sz="1800" dirty="0" err="1"/>
              <a:t>baik</a:t>
            </a:r>
            <a:r>
              <a:rPr lang="en-US" sz="1800" dirty="0"/>
              <a:t>, </a:t>
            </a:r>
            <a:r>
              <a:rPr lang="en-US" sz="1800" dirty="0" err="1"/>
              <a:t>bertanggung</a:t>
            </a:r>
            <a:r>
              <a:rPr lang="en-US" sz="1800" dirty="0"/>
              <a:t> </a:t>
            </a:r>
            <a:r>
              <a:rPr lang="en-US" sz="1800" dirty="0" err="1"/>
              <a:t>jawab</a:t>
            </a:r>
            <a:r>
              <a:rPr lang="en-US" sz="1800" dirty="0"/>
              <a:t>, </a:t>
            </a:r>
            <a:r>
              <a:rPr lang="en-US" sz="1800" dirty="0" err="1"/>
              <a:t>pekerja</a:t>
            </a:r>
            <a:r>
              <a:rPr lang="en-US" sz="1800" dirty="0"/>
              <a:t> </a:t>
            </a:r>
            <a:r>
              <a:rPr lang="en-US" sz="1800" dirty="0" err="1"/>
              <a:t>keras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punya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komunikasi</a:t>
            </a:r>
            <a:r>
              <a:rPr lang="en-US" sz="1800" dirty="0"/>
              <a:t> yang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orang</a:t>
            </a:r>
            <a:r>
              <a:rPr lang="en-US" sz="1800" dirty="0"/>
              <a:t> yang </a:t>
            </a:r>
            <a:r>
              <a:rPr lang="en-US" sz="1800" dirty="0" err="1"/>
              <a:t>idealis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ingin</a:t>
            </a:r>
            <a:r>
              <a:rPr lang="en-US" sz="1800" dirty="0"/>
              <a:t>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menyelesaikan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Perusahaan.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berpendapat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diperlukan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yang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mengatasi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.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menerapkan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meeting </a:t>
            </a:r>
            <a:r>
              <a:rPr lang="en-US" sz="1800" dirty="0" err="1"/>
              <a:t>harian</a:t>
            </a:r>
            <a:r>
              <a:rPr lang="en-US" sz="1800" dirty="0"/>
              <a:t> </a:t>
            </a:r>
            <a:r>
              <a:rPr lang="en-US" sz="1800" dirty="0" err="1"/>
              <a:t>membahas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segera</a:t>
            </a:r>
            <a:r>
              <a:rPr lang="en-US" sz="1800" dirty="0"/>
              <a:t> </a:t>
            </a:r>
            <a:r>
              <a:rPr lang="en-US" sz="1800" dirty="0" err="1"/>
              <a:t>menyelesaikan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  <a:r>
              <a:rPr lang="en-US" sz="1800" dirty="0" err="1"/>
              <a:t>Misalnya</a:t>
            </a:r>
            <a:r>
              <a:rPr lang="en-US" sz="1800" dirty="0"/>
              <a:t> : </a:t>
            </a:r>
            <a:r>
              <a:rPr lang="en-US" sz="1800" dirty="0" err="1"/>
              <a:t>Produksi</a:t>
            </a:r>
            <a:r>
              <a:rPr lang="en-US" sz="1800" dirty="0"/>
              <a:t> </a:t>
            </a:r>
            <a:r>
              <a:rPr lang="en-US" sz="1800" dirty="0" err="1"/>
              <a:t>kekurangan</a:t>
            </a:r>
            <a:r>
              <a:rPr lang="en-US" sz="1800" dirty="0"/>
              <a:t> material,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ikut</a:t>
            </a:r>
            <a:r>
              <a:rPr lang="en-US" sz="1800" dirty="0"/>
              <a:t> </a:t>
            </a:r>
            <a:r>
              <a:rPr lang="en-US" sz="1800" dirty="0" err="1"/>
              <a:t>membantu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follow up </a:t>
            </a:r>
            <a:r>
              <a:rPr lang="en-US" sz="1800" dirty="0" err="1"/>
              <a:t>supaya</a:t>
            </a:r>
            <a:r>
              <a:rPr lang="en-US" sz="1800" dirty="0"/>
              <a:t> material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disediakan</a:t>
            </a:r>
            <a:r>
              <a:rPr lang="en-US" sz="1800" dirty="0"/>
              <a:t>.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rusak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segera</a:t>
            </a:r>
            <a:r>
              <a:rPr lang="en-US" sz="1800" dirty="0"/>
              <a:t> </a:t>
            </a:r>
            <a:r>
              <a:rPr lang="en-US" sz="1800" dirty="0" err="1"/>
              <a:t>menginstruksikan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membetulkan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bahkan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spare part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menginstruksikan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membeli</a:t>
            </a:r>
            <a:r>
              <a:rPr lang="en-US" sz="1800" dirty="0"/>
              <a:t> spare part.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6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terus</a:t>
            </a:r>
            <a:r>
              <a:rPr lang="en-US" sz="1800" dirty="0"/>
              <a:t> </a:t>
            </a:r>
            <a:r>
              <a:rPr lang="en-US" sz="1800" dirty="0" err="1"/>
              <a:t>berjalan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bingung</a:t>
            </a:r>
            <a:r>
              <a:rPr lang="en-US" sz="1800" dirty="0"/>
              <a:t> </a:t>
            </a:r>
            <a:r>
              <a:rPr lang="en-US" sz="1800" dirty="0" err="1"/>
              <a:t>kenapa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habis-habis</a:t>
            </a:r>
            <a:r>
              <a:rPr lang="en-US" sz="1800" dirty="0"/>
              <a:t>,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, </a:t>
            </a:r>
            <a:r>
              <a:rPr lang="en-US" sz="1800" dirty="0" err="1"/>
              <a:t>muncul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lain.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</a:t>
            </a:r>
            <a:r>
              <a:rPr lang="en-US" sz="1800" dirty="0" err="1"/>
              <a:t>dirasakan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habis-habis</a:t>
            </a:r>
            <a:r>
              <a:rPr lang="en-US" sz="1800" dirty="0"/>
              <a:t>, </a:t>
            </a:r>
            <a:r>
              <a:rPr lang="en-US" sz="1800" dirty="0" err="1"/>
              <a:t>Bapak</a:t>
            </a:r>
            <a:r>
              <a:rPr lang="en-US" sz="1800" dirty="0"/>
              <a:t> Top </a:t>
            </a:r>
            <a:r>
              <a:rPr lang="en-US" sz="1800" dirty="0" err="1"/>
              <a:t>akhirnya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stress.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5D52C-BBAA-492F-8B06-819B9136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0B3D022-AC43-B042-BEA3-AC5E5C3108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id-ID" dirty="0"/>
              <a:t>Kaizen</a:t>
            </a:r>
            <a:r>
              <a:rPr lang="en-US" dirty="0"/>
              <a:t>/Rev 00(c) Copyright,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029B7A-AEBC-490D-A1A5-C4C8A80F602D}"/>
              </a:ext>
            </a:extLst>
          </p:cNvPr>
          <p:cNvSpPr/>
          <p:nvPr/>
        </p:nvSpPr>
        <p:spPr>
          <a:xfrm>
            <a:off x="3820921" y="389333"/>
            <a:ext cx="5404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/>
              <a:t>KENAPA MASALAH TIDAK KUNJUNG TERSELESAIKAN ?  </a:t>
            </a:r>
            <a:endParaRPr lang="id-ID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ACD965-2C76-4F99-ABAE-2266B8533E48}"/>
              </a:ext>
            </a:extLst>
          </p:cNvPr>
          <p:cNvSpPr/>
          <p:nvPr/>
        </p:nvSpPr>
        <p:spPr>
          <a:xfrm flipV="1">
            <a:off x="-9832" y="0"/>
            <a:ext cx="3618413" cy="3429000"/>
          </a:xfrm>
          <a:custGeom>
            <a:avLst/>
            <a:gdLst>
              <a:gd name="connsiteX0" fmla="*/ 0 w 3605350"/>
              <a:gd name="connsiteY0" fmla="*/ 0 h 3683726"/>
              <a:gd name="connsiteX1" fmla="*/ 1508436 w 3605350"/>
              <a:gd name="connsiteY1" fmla="*/ 0 h 3683726"/>
              <a:gd name="connsiteX2" fmla="*/ 1508436 w 3605350"/>
              <a:gd name="connsiteY2" fmla="*/ 770709 h 3683726"/>
              <a:gd name="connsiteX3" fmla="*/ 744584 w 3605350"/>
              <a:gd name="connsiteY3" fmla="*/ 770709 h 3683726"/>
              <a:gd name="connsiteX4" fmla="*/ 744584 w 3605350"/>
              <a:gd name="connsiteY4" fmla="*/ 2899955 h 3683726"/>
              <a:gd name="connsiteX5" fmla="*/ 2841498 w 3605350"/>
              <a:gd name="connsiteY5" fmla="*/ 2899955 h 3683726"/>
              <a:gd name="connsiteX6" fmla="*/ 2841498 w 3605350"/>
              <a:gd name="connsiteY6" fmla="*/ 2269671 h 3683726"/>
              <a:gd name="connsiteX7" fmla="*/ 3605350 w 3605350"/>
              <a:gd name="connsiteY7" fmla="*/ 2269671 h 3683726"/>
              <a:gd name="connsiteX8" fmla="*/ 3605350 w 3605350"/>
              <a:gd name="connsiteY8" fmla="*/ 3683726 h 3683726"/>
              <a:gd name="connsiteX9" fmla="*/ 0 w 3605350"/>
              <a:gd name="connsiteY9" fmla="*/ 3683726 h 3683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5350" h="3683726">
                <a:moveTo>
                  <a:pt x="0" y="0"/>
                </a:moveTo>
                <a:lnTo>
                  <a:pt x="1508436" y="0"/>
                </a:lnTo>
                <a:lnTo>
                  <a:pt x="1508436" y="770709"/>
                </a:lnTo>
                <a:lnTo>
                  <a:pt x="744584" y="770709"/>
                </a:lnTo>
                <a:lnTo>
                  <a:pt x="744584" y="2899955"/>
                </a:lnTo>
                <a:lnTo>
                  <a:pt x="2841498" y="2899955"/>
                </a:lnTo>
                <a:lnTo>
                  <a:pt x="2841498" y="2269671"/>
                </a:lnTo>
                <a:lnTo>
                  <a:pt x="3605350" y="2269671"/>
                </a:lnTo>
                <a:lnTo>
                  <a:pt x="3605350" y="3683726"/>
                </a:lnTo>
                <a:lnTo>
                  <a:pt x="0" y="3683726"/>
                </a:lnTo>
                <a:close/>
              </a:path>
            </a:pathLst>
          </a:cu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75CD14-3E98-4593-9F26-B2A7858E2204}"/>
              </a:ext>
            </a:extLst>
          </p:cNvPr>
          <p:cNvSpPr/>
          <p:nvPr/>
        </p:nvSpPr>
        <p:spPr>
          <a:xfrm flipV="1">
            <a:off x="-9831" y="-1"/>
            <a:ext cx="1384664" cy="1342116"/>
          </a:xfrm>
          <a:custGeom>
            <a:avLst/>
            <a:gdLst>
              <a:gd name="connsiteX0" fmla="*/ 0 w 1384663"/>
              <a:gd name="connsiteY0" fmla="*/ 0 h 1449977"/>
              <a:gd name="connsiteX1" fmla="*/ 753291 w 1384663"/>
              <a:gd name="connsiteY1" fmla="*/ 0 h 1449977"/>
              <a:gd name="connsiteX2" fmla="*/ 753291 w 1384663"/>
              <a:gd name="connsiteY2" fmla="*/ 661852 h 1449977"/>
              <a:gd name="connsiteX3" fmla="*/ 1384663 w 1384663"/>
              <a:gd name="connsiteY3" fmla="*/ 661852 h 1449977"/>
              <a:gd name="connsiteX4" fmla="*/ 1384663 w 1384663"/>
              <a:gd name="connsiteY4" fmla="*/ 1449977 h 1449977"/>
              <a:gd name="connsiteX5" fmla="*/ 0 w 1384663"/>
              <a:gd name="connsiteY5" fmla="*/ 1449977 h 144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4663" h="1449977">
                <a:moveTo>
                  <a:pt x="0" y="0"/>
                </a:moveTo>
                <a:lnTo>
                  <a:pt x="753291" y="0"/>
                </a:lnTo>
                <a:lnTo>
                  <a:pt x="753291" y="661852"/>
                </a:lnTo>
                <a:lnTo>
                  <a:pt x="1384663" y="661852"/>
                </a:lnTo>
                <a:lnTo>
                  <a:pt x="1384663" y="1449977"/>
                </a:lnTo>
                <a:lnTo>
                  <a:pt x="0" y="1449977"/>
                </a:lnTo>
                <a:close/>
              </a:path>
            </a:pathLst>
          </a:cu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A549E-910C-44C8-A531-12364D19A00C}"/>
              </a:ext>
            </a:extLst>
          </p:cNvPr>
          <p:cNvSpPr/>
          <p:nvPr/>
        </p:nvSpPr>
        <p:spPr>
          <a:xfrm>
            <a:off x="837555" y="3656405"/>
            <a:ext cx="894804" cy="94161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0531F-855E-4326-8D48-6005772B2C4B}"/>
              </a:ext>
            </a:extLst>
          </p:cNvPr>
          <p:cNvSpPr/>
          <p:nvPr/>
        </p:nvSpPr>
        <p:spPr>
          <a:xfrm>
            <a:off x="125361" y="4040880"/>
            <a:ext cx="1126675" cy="119089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BA20E-6308-41C4-AF10-74BB2EC933E9}"/>
              </a:ext>
            </a:extLst>
          </p:cNvPr>
          <p:cNvSpPr/>
          <p:nvPr/>
        </p:nvSpPr>
        <p:spPr>
          <a:xfrm>
            <a:off x="125361" y="4051229"/>
            <a:ext cx="743876" cy="773702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37920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12551</TotalTime>
  <Words>3710</Words>
  <Application>Microsoft Office PowerPoint</Application>
  <PresentationFormat>A4 Paper (210x297 mm)</PresentationFormat>
  <Paragraphs>587</Paragraphs>
  <Slides>69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Accidental Presidency</vt:lpstr>
      <vt:lpstr>Arial</vt:lpstr>
      <vt:lpstr>Arial Black</vt:lpstr>
      <vt:lpstr>Arial Narrow</vt:lpstr>
      <vt:lpstr>Calibri</vt:lpstr>
      <vt:lpstr>Calibri Light</vt:lpstr>
      <vt:lpstr>Century Gothic</vt:lpstr>
      <vt:lpstr>Franklin Gothic Medium Cond</vt:lpstr>
      <vt:lpstr>Georgia</vt:lpstr>
      <vt:lpstr>Impact</vt:lpstr>
      <vt:lpstr>Vladimir Script</vt:lpstr>
      <vt:lpstr>Wingdings</vt:lpstr>
      <vt:lpstr>Custom Design</vt:lpstr>
      <vt:lpstr>Office Theme</vt:lpstr>
      <vt:lpstr>PENERAPAN IMPROVEMENT UNTUK MENINGKATKAN KINERJA</vt:lpstr>
      <vt:lpstr>    </vt:lpstr>
      <vt:lpstr>Bisakah kita mencapai hasil yang lebih baik dengan hanya mengerjakan rutinitas ?   </vt:lpstr>
      <vt:lpstr>    RUTINITAS VS HASIL  </vt:lpstr>
      <vt:lpstr>Definisi Target dan Activity Plan</vt:lpstr>
      <vt:lpstr>PowerPoint Presentation</vt:lpstr>
      <vt:lpstr>Program Kerja =  Sesuatu yang baru bukan rutinitas </vt:lpstr>
      <vt:lpstr>Kenapa Perusahaan Mengalami Krisis ??</vt:lpstr>
      <vt:lpstr>PowerPoint Presentation</vt:lpstr>
      <vt:lpstr>Kenapa IMPROVEMENT tidak terjadi,  atau berjalan lambat? </vt:lpstr>
      <vt:lpstr>PowerPoint Presentation</vt:lpstr>
      <vt:lpstr>Menyusun Program Kerja  harus berdasarkan data dan fakta</vt:lpstr>
      <vt:lpstr>  MENURUT ANDA    Apakah Strategi Dari BUPATI Antah Berantah sudah tepat ?  </vt:lpstr>
      <vt:lpstr>Penyebab Improvement Tidak Terjadi</vt:lpstr>
      <vt:lpstr>Alternatif Sumber Pembuatan Program Kerja  </vt:lpstr>
      <vt:lpstr>PENGEMBANGAN  MANUSIA  </vt:lpstr>
      <vt:lpstr>  Studi Kasus : OPTIMALISASI TALENTA </vt:lpstr>
      <vt:lpstr>PowerPoint Presentation</vt:lpstr>
      <vt:lpstr>PowerPoint Presentation</vt:lpstr>
      <vt:lpstr>   CONTOH PERUBAHAN POLA PIKIR </vt:lpstr>
      <vt:lpstr>BASIC POLA PIKIR 4 </vt:lpstr>
      <vt:lpstr>PowerPoint Presentation</vt:lpstr>
      <vt:lpstr>2 Jenis Masalah dan Penyebabnya</vt:lpstr>
      <vt:lpstr>Coba Anda Simpulkan Permasalahan yang terjadi berdasarkan fakta yang ada</vt:lpstr>
      <vt:lpstr>Workshop</vt:lpstr>
      <vt:lpstr>PowerPoint Presentation</vt:lpstr>
      <vt:lpstr>Apakah risiko itu?</vt:lpstr>
      <vt:lpstr>Apakah risiko itu?</vt:lpstr>
      <vt:lpstr>Apakah risiko itu?</vt:lpstr>
      <vt:lpstr>PowerPoint Presentation</vt:lpstr>
      <vt:lpstr>PowerPoint Presentation</vt:lpstr>
      <vt:lpstr>Tugas PEMIMPIN Fokus di (Plan &amp; Check)</vt:lpstr>
      <vt:lpstr>Job Function  Manajemen Operational VS Jabatan</vt:lpstr>
      <vt:lpstr>     EVALUASI PROGRAM KERJA </vt:lpstr>
      <vt:lpstr>PowerPoint Presentation</vt:lpstr>
      <vt:lpstr>    Change Paradigm</vt:lpstr>
      <vt:lpstr>waste</vt:lpstr>
      <vt:lpstr>OBJECTIVE</vt:lpstr>
      <vt:lpstr>PowerPoint Presentation</vt:lpstr>
      <vt:lpstr>WASTE / MUDA</vt:lpstr>
      <vt:lpstr>WASTE / MUDA</vt:lpstr>
      <vt:lpstr>WASTE / MUDA</vt:lpstr>
      <vt:lpstr>WASTE / MUDA</vt:lpstr>
      <vt:lpstr>PowerPoint Presentation</vt:lpstr>
      <vt:lpstr>1. OVER PRODUCTION</vt:lpstr>
      <vt:lpstr>1. OVER PRODUCTION</vt:lpstr>
      <vt:lpstr>1. OVER PRODUCTION</vt:lpstr>
      <vt:lpstr>1. OVER PRODUCTION</vt:lpstr>
      <vt:lpstr>2. INVENTORY</vt:lpstr>
      <vt:lpstr>2. INVENTORY</vt:lpstr>
      <vt:lpstr>3. WAITING</vt:lpstr>
      <vt:lpstr>3. WAITING</vt:lpstr>
      <vt:lpstr>3. WAITING</vt:lpstr>
      <vt:lpstr>4. MOTION</vt:lpstr>
      <vt:lpstr>4. MOTION</vt:lpstr>
      <vt:lpstr>4. MOTION</vt:lpstr>
      <vt:lpstr>5. MOVEMENT</vt:lpstr>
      <vt:lpstr>5. MOVEMENT</vt:lpstr>
      <vt:lpstr>4. MOVEMENT</vt:lpstr>
      <vt:lpstr>5. MOVEMENT</vt:lpstr>
      <vt:lpstr>5. MOVEMENT</vt:lpstr>
      <vt:lpstr>6. REWORK / DEFECT</vt:lpstr>
      <vt:lpstr>6. REWORK / DEFECT</vt:lpstr>
      <vt:lpstr>7. OVER PROCESSING</vt:lpstr>
      <vt:lpstr>7. OVER PROCESSING</vt:lpstr>
      <vt:lpstr>7. OVER PROCESSING</vt:lpstr>
      <vt:lpstr>STUDI KASUS </vt:lpstr>
      <vt:lpstr>STUDI KASUS </vt:lpstr>
      <vt:lpstr>PowerPoint Presentation</vt:lpstr>
    </vt:vector>
  </TitlesOfParts>
  <Company>PT. SSPM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Sasaran Pelatihan</dc:title>
  <dc:creator>Iman</dc:creator>
  <cp:lastModifiedBy>nasrullah darsah</cp:lastModifiedBy>
  <cp:revision>729</cp:revision>
  <cp:lastPrinted>2017-05-15T10:01:05Z</cp:lastPrinted>
  <dcterms:created xsi:type="dcterms:W3CDTF">2007-03-03T15:55:14Z</dcterms:created>
  <dcterms:modified xsi:type="dcterms:W3CDTF">2019-08-21T07:17:20Z</dcterms:modified>
</cp:coreProperties>
</file>